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7"/>
    <p:sldMasterId id="2147483734" r:id="rId48"/>
    <p:sldMasterId id="2147483761" r:id="rId49"/>
    <p:sldMasterId id="2147483773" r:id="rId50"/>
    <p:sldMasterId id="2147483798" r:id="rId51"/>
    <p:sldMasterId id="2147483810" r:id="rId52"/>
    <p:sldMasterId id="2147483822" r:id="rId53"/>
    <p:sldMasterId id="2147483846" r:id="rId54"/>
    <p:sldMasterId id="2147483894" r:id="rId55"/>
    <p:sldMasterId id="2147483918" r:id="rId56"/>
    <p:sldMasterId id="2147483930" r:id="rId57"/>
  </p:sldMasterIdLst>
  <p:notesMasterIdLst>
    <p:notesMasterId r:id="rId87"/>
  </p:notesMasterIdLst>
  <p:handoutMasterIdLst>
    <p:handoutMasterId r:id="rId88"/>
  </p:handoutMasterIdLst>
  <p:sldIdLst>
    <p:sldId id="812" r:id="rId58"/>
    <p:sldId id="825" r:id="rId59"/>
    <p:sldId id="869" r:id="rId60"/>
    <p:sldId id="897" r:id="rId61"/>
    <p:sldId id="789" r:id="rId62"/>
    <p:sldId id="790" r:id="rId63"/>
    <p:sldId id="798" r:id="rId64"/>
    <p:sldId id="802" r:id="rId65"/>
    <p:sldId id="808" r:id="rId66"/>
    <p:sldId id="889" r:id="rId67"/>
    <p:sldId id="875" r:id="rId68"/>
    <p:sldId id="813" r:id="rId69"/>
    <p:sldId id="814" r:id="rId70"/>
    <p:sldId id="816" r:id="rId71"/>
    <p:sldId id="792" r:id="rId72"/>
    <p:sldId id="820" r:id="rId73"/>
    <p:sldId id="861" r:id="rId74"/>
    <p:sldId id="859" r:id="rId75"/>
    <p:sldId id="882" r:id="rId76"/>
    <p:sldId id="876" r:id="rId77"/>
    <p:sldId id="883" r:id="rId78"/>
    <p:sldId id="884" r:id="rId79"/>
    <p:sldId id="885" r:id="rId80"/>
    <p:sldId id="887" r:id="rId81"/>
    <p:sldId id="888" r:id="rId82"/>
    <p:sldId id="886" r:id="rId83"/>
    <p:sldId id="856" r:id="rId84"/>
    <p:sldId id="851" r:id="rId85"/>
    <p:sldId id="821" r:id="rId8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lomquist, Joel D." initials="JDB" lastIdx="12" clrIdx="0"/>
  <p:cmAuthor id="1" name="Moyer, Douglas L." initials="MDL"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CC00"/>
    <a:srgbClr val="3333FF"/>
    <a:srgbClr val="20EA16"/>
    <a:srgbClr val="339933"/>
    <a:srgbClr val="000066"/>
    <a:srgbClr val="FF0000"/>
    <a:srgbClr val="BFBFBF"/>
    <a:srgbClr val="FFFFCC"/>
    <a:srgbClr val="FF99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1682" autoAdjust="0"/>
    <p:restoredTop sz="94434" autoAdjust="0"/>
  </p:normalViewPr>
  <p:slideViewPr>
    <p:cSldViewPr>
      <p:cViewPr varScale="1">
        <p:scale>
          <a:sx n="126" d="100"/>
          <a:sy n="126" d="100"/>
        </p:scale>
        <p:origin x="846" y="12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0"/>
    </p:cViewPr>
  </p:sorterViewPr>
  <p:notesViewPr>
    <p:cSldViewPr>
      <p:cViewPr varScale="1">
        <p:scale>
          <a:sx n="123" d="100"/>
          <a:sy n="123" d="100"/>
        </p:scale>
        <p:origin x="406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slideMaster" Target="slideMasters/slideMaster1.xml"/><Relationship Id="rId50" Type="http://schemas.openxmlformats.org/officeDocument/2006/relationships/slideMaster" Target="slideMasters/slideMaster4.xml"/><Relationship Id="rId55" Type="http://schemas.openxmlformats.org/officeDocument/2006/relationships/slideMaster" Target="slideMasters/slideMaster9.xml"/><Relationship Id="rId63" Type="http://schemas.openxmlformats.org/officeDocument/2006/relationships/slide" Target="slides/slide6.xml"/><Relationship Id="rId68" Type="http://schemas.openxmlformats.org/officeDocument/2006/relationships/slide" Target="slides/slide11.xml"/><Relationship Id="rId76" Type="http://schemas.openxmlformats.org/officeDocument/2006/relationships/slide" Target="slides/slide19.xml"/><Relationship Id="rId84" Type="http://schemas.openxmlformats.org/officeDocument/2006/relationships/slide" Target="slides/slide27.xml"/><Relationship Id="rId89" Type="http://schemas.openxmlformats.org/officeDocument/2006/relationships/commentAuthors" Target="commentAuthors.xml"/><Relationship Id="rId7" Type="http://schemas.openxmlformats.org/officeDocument/2006/relationships/customXml" Target="../customXml/item7.xml"/><Relationship Id="rId71" Type="http://schemas.openxmlformats.org/officeDocument/2006/relationships/slide" Target="slides/slide14.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slideMaster" Target="slideMasters/slideMaster7.xml"/><Relationship Id="rId58" Type="http://schemas.openxmlformats.org/officeDocument/2006/relationships/slide" Target="slides/slide1.xml"/><Relationship Id="rId66" Type="http://schemas.openxmlformats.org/officeDocument/2006/relationships/slide" Target="slides/slide9.xml"/><Relationship Id="rId74" Type="http://schemas.openxmlformats.org/officeDocument/2006/relationships/slide" Target="slides/slide17.xml"/><Relationship Id="rId79" Type="http://schemas.openxmlformats.org/officeDocument/2006/relationships/slide" Target="slides/slide22.xml"/><Relationship Id="rId87" Type="http://schemas.openxmlformats.org/officeDocument/2006/relationships/notesMaster" Target="notesMasters/notesMaster1.xml"/><Relationship Id="rId5" Type="http://schemas.openxmlformats.org/officeDocument/2006/relationships/customXml" Target="../customXml/item5.xml"/><Relationship Id="rId61" Type="http://schemas.openxmlformats.org/officeDocument/2006/relationships/slide" Target="slides/slide4.xml"/><Relationship Id="rId82" Type="http://schemas.openxmlformats.org/officeDocument/2006/relationships/slide" Target="slides/slide25.xml"/><Relationship Id="rId90" Type="http://schemas.openxmlformats.org/officeDocument/2006/relationships/presProps" Target="presProps.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slideMaster" Target="slideMasters/slideMaster2.xml"/><Relationship Id="rId56" Type="http://schemas.openxmlformats.org/officeDocument/2006/relationships/slideMaster" Target="slideMasters/slideMaster10.xml"/><Relationship Id="rId64" Type="http://schemas.openxmlformats.org/officeDocument/2006/relationships/slide" Target="slides/slide7.xml"/><Relationship Id="rId69" Type="http://schemas.openxmlformats.org/officeDocument/2006/relationships/slide" Target="slides/slide12.xml"/><Relationship Id="rId77" Type="http://schemas.openxmlformats.org/officeDocument/2006/relationships/slide" Target="slides/slide20.xml"/><Relationship Id="rId8" Type="http://schemas.openxmlformats.org/officeDocument/2006/relationships/customXml" Target="../customXml/item8.xml"/><Relationship Id="rId51" Type="http://schemas.openxmlformats.org/officeDocument/2006/relationships/slideMaster" Target="slideMasters/slideMaster5.xml"/><Relationship Id="rId72" Type="http://schemas.openxmlformats.org/officeDocument/2006/relationships/slide" Target="slides/slide15.xml"/><Relationship Id="rId80" Type="http://schemas.openxmlformats.org/officeDocument/2006/relationships/slide" Target="slides/slide23.xml"/><Relationship Id="rId85" Type="http://schemas.openxmlformats.org/officeDocument/2006/relationships/slide" Target="slides/slide28.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2.xml"/><Relationship Id="rId67" Type="http://schemas.openxmlformats.org/officeDocument/2006/relationships/slide" Target="slides/slide10.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Master" Target="slideMasters/slideMaster8.xml"/><Relationship Id="rId62" Type="http://schemas.openxmlformats.org/officeDocument/2006/relationships/slide" Target="slides/slide5.xml"/><Relationship Id="rId70" Type="http://schemas.openxmlformats.org/officeDocument/2006/relationships/slide" Target="slides/slide13.xml"/><Relationship Id="rId75" Type="http://schemas.openxmlformats.org/officeDocument/2006/relationships/slide" Target="slides/slide18.xml"/><Relationship Id="rId83" Type="http://schemas.openxmlformats.org/officeDocument/2006/relationships/slide" Target="slides/slide26.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Master" Target="slideMasters/slideMaster3.xml"/><Relationship Id="rId57" Type="http://schemas.openxmlformats.org/officeDocument/2006/relationships/slideMaster" Target="slideMasters/slideMaster1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Master" Target="slideMasters/slideMaster6.xml"/><Relationship Id="rId60" Type="http://schemas.openxmlformats.org/officeDocument/2006/relationships/slide" Target="slides/slide3.xml"/><Relationship Id="rId65" Type="http://schemas.openxmlformats.org/officeDocument/2006/relationships/slide" Target="slides/slide8.xml"/><Relationship Id="rId73" Type="http://schemas.openxmlformats.org/officeDocument/2006/relationships/slide" Target="slides/slide16.xml"/><Relationship Id="rId78" Type="http://schemas.openxmlformats.org/officeDocument/2006/relationships/slide" Target="slides/slide21.xml"/><Relationship Id="rId81" Type="http://schemas.openxmlformats.org/officeDocument/2006/relationships/slide" Target="slides/slide24.xml"/><Relationship Id="rId86" Type="http://schemas.openxmlformats.org/officeDocument/2006/relationships/slide" Target="slides/slide29.xml"/><Relationship Id="rId4" Type="http://schemas.openxmlformats.org/officeDocument/2006/relationships/customXml" Target="../customXml/item4.xml"/><Relationship Id="rId9" Type="http://schemas.openxmlformats.org/officeDocument/2006/relationships/customXml" Target="../customXml/item9.xml"/></Relationships>
</file>

<file path=ppt/charts/_rels/chart1.xml.rels><?xml version="1.0" encoding="UTF-8" standalone="yes"?>
<Relationships xmlns="http://schemas.openxmlformats.org/package/2006/relationships"><Relationship Id="rId1" Type="http://schemas.openxmlformats.org/officeDocument/2006/relationships/oleObject" Target="file:///\\10.0.1.48\Users\nzhou\nzhou\NZHOU\presentation\Region3\Wastewater_loading_trends_85-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118187614479243E-2"/>
          <c:y val="7.2685966041121763E-2"/>
          <c:w val="0.86562324515105782"/>
          <c:h val="0.84313261704695586"/>
        </c:manualLayout>
      </c:layout>
      <c:barChart>
        <c:barDir val="col"/>
        <c:grouping val="stacked"/>
        <c:varyColors val="0"/>
        <c:ser>
          <c:idx val="0"/>
          <c:order val="0"/>
          <c:tx>
            <c:v>Municipal</c:v>
          </c:tx>
          <c:invertIfNegative val="0"/>
          <c:cat>
            <c:strRef>
              <c:f>Data!$A$3:$A$35</c:f>
              <c:strCach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2">
                  <c:v>WIP2</c:v>
                </c:pt>
              </c:strCache>
            </c:strRef>
          </c:cat>
          <c:val>
            <c:numRef>
              <c:f>Data!$H$3:$H$35</c:f>
              <c:numCache>
                <c:formatCode>General</c:formatCode>
                <c:ptCount val="33"/>
                <c:pt idx="0">
                  <c:v>75.673347590911021</c:v>
                </c:pt>
                <c:pt idx="1">
                  <c:v>76.890670271475898</c:v>
                </c:pt>
                <c:pt idx="2">
                  <c:v>76.469203549389135</c:v>
                </c:pt>
                <c:pt idx="3">
                  <c:v>80.021442853240316</c:v>
                </c:pt>
                <c:pt idx="4">
                  <c:v>81.751171057112458</c:v>
                </c:pt>
                <c:pt idx="5">
                  <c:v>80.616475303426554</c:v>
                </c:pt>
                <c:pt idx="6">
                  <c:v>77.323476105649959</c:v>
                </c:pt>
                <c:pt idx="7">
                  <c:v>78.996919753259817</c:v>
                </c:pt>
                <c:pt idx="8">
                  <c:v>79.903977405111689</c:v>
                </c:pt>
                <c:pt idx="9">
                  <c:v>79.962504593716076</c:v>
                </c:pt>
                <c:pt idx="10">
                  <c:v>75.492366403504633</c:v>
                </c:pt>
                <c:pt idx="11">
                  <c:v>77.35112780138067</c:v>
                </c:pt>
                <c:pt idx="12">
                  <c:v>66.304983626238965</c:v>
                </c:pt>
                <c:pt idx="13">
                  <c:v>67.386576985674637</c:v>
                </c:pt>
                <c:pt idx="14">
                  <c:v>64.619979873467628</c:v>
                </c:pt>
                <c:pt idx="15">
                  <c:v>66.108494920786313</c:v>
                </c:pt>
                <c:pt idx="16">
                  <c:v>61.539466922114201</c:v>
                </c:pt>
                <c:pt idx="17">
                  <c:v>60.999247820878587</c:v>
                </c:pt>
                <c:pt idx="18">
                  <c:v>65.666358748242828</c:v>
                </c:pt>
                <c:pt idx="19">
                  <c:v>60.388190572405499</c:v>
                </c:pt>
                <c:pt idx="20">
                  <c:v>56.938121123969523</c:v>
                </c:pt>
                <c:pt idx="21">
                  <c:v>57.755397425427674</c:v>
                </c:pt>
                <c:pt idx="22">
                  <c:v>56.324903355658151</c:v>
                </c:pt>
                <c:pt idx="23">
                  <c:v>56.439830586818871</c:v>
                </c:pt>
                <c:pt idx="24">
                  <c:v>54.698637916191664</c:v>
                </c:pt>
                <c:pt idx="25">
                  <c:v>54.82751353201305</c:v>
                </c:pt>
                <c:pt idx="26">
                  <c:v>47.723189139107483</c:v>
                </c:pt>
                <c:pt idx="27">
                  <c:v>45.980687494058991</c:v>
                </c:pt>
                <c:pt idx="28">
                  <c:v>43.616301030343102</c:v>
                </c:pt>
                <c:pt idx="29">
                  <c:v>43.728192533934397</c:v>
                </c:pt>
                <c:pt idx="30">
                  <c:v>39.570882153367101</c:v>
                </c:pt>
                <c:pt idx="32">
                  <c:v>41.289098284519802</c:v>
                </c:pt>
              </c:numCache>
            </c:numRef>
          </c:val>
          <c:extLst>
            <c:ext xmlns:c16="http://schemas.microsoft.com/office/drawing/2014/chart" uri="{C3380CC4-5D6E-409C-BE32-E72D297353CC}">
              <c16:uniqueId val="{00000000-C83A-474F-9F05-FFFCED0017CC}"/>
            </c:ext>
          </c:extLst>
        </c:ser>
        <c:ser>
          <c:idx val="1"/>
          <c:order val="1"/>
          <c:tx>
            <c:v>Industrial</c:v>
          </c:tx>
          <c:invertIfNegative val="0"/>
          <c:cat>
            <c:strRef>
              <c:f>Data!$A$3:$A$35</c:f>
              <c:strCach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2">
                  <c:v>WIP2</c:v>
                </c:pt>
              </c:strCache>
            </c:strRef>
          </c:cat>
          <c:val>
            <c:numRef>
              <c:f>Data!$I$3:$I$35</c:f>
              <c:numCache>
                <c:formatCode>General</c:formatCode>
                <c:ptCount val="33"/>
                <c:pt idx="0">
                  <c:v>28.017017462228978</c:v>
                </c:pt>
                <c:pt idx="1">
                  <c:v>28.922870970282204</c:v>
                </c:pt>
                <c:pt idx="2">
                  <c:v>26.050142333200426</c:v>
                </c:pt>
                <c:pt idx="3">
                  <c:v>25.330194505001288</c:v>
                </c:pt>
                <c:pt idx="4">
                  <c:v>23.978096945143022</c:v>
                </c:pt>
                <c:pt idx="5">
                  <c:v>18.594004249469819</c:v>
                </c:pt>
                <c:pt idx="6">
                  <c:v>17.726508123297577</c:v>
                </c:pt>
                <c:pt idx="7">
                  <c:v>16.80294515120417</c:v>
                </c:pt>
                <c:pt idx="8">
                  <c:v>15.900686427630475</c:v>
                </c:pt>
                <c:pt idx="9">
                  <c:v>15.81656391943973</c:v>
                </c:pt>
                <c:pt idx="10">
                  <c:v>15.959799909964914</c:v>
                </c:pt>
                <c:pt idx="11">
                  <c:v>16.390122759846136</c:v>
                </c:pt>
                <c:pt idx="12">
                  <c:v>16.521725880446311</c:v>
                </c:pt>
                <c:pt idx="13">
                  <c:v>15.787838973126995</c:v>
                </c:pt>
                <c:pt idx="14">
                  <c:v>15.968148943583344</c:v>
                </c:pt>
                <c:pt idx="15">
                  <c:v>14.059435461914205</c:v>
                </c:pt>
                <c:pt idx="16">
                  <c:v>13.236417816013116</c:v>
                </c:pt>
                <c:pt idx="17">
                  <c:v>13.409078455452295</c:v>
                </c:pt>
                <c:pt idx="18">
                  <c:v>12.192337407982308</c:v>
                </c:pt>
                <c:pt idx="19">
                  <c:v>12.796718266147359</c:v>
                </c:pt>
                <c:pt idx="20">
                  <c:v>12.364500034236087</c:v>
                </c:pt>
                <c:pt idx="21">
                  <c:v>10.970804957452543</c:v>
                </c:pt>
                <c:pt idx="22">
                  <c:v>11.738216380415267</c:v>
                </c:pt>
                <c:pt idx="23">
                  <c:v>10.691373571108358</c:v>
                </c:pt>
                <c:pt idx="24">
                  <c:v>10.495107442391777</c:v>
                </c:pt>
                <c:pt idx="25">
                  <c:v>10.165269155489561</c:v>
                </c:pt>
                <c:pt idx="26">
                  <c:v>8.3932106953310281</c:v>
                </c:pt>
                <c:pt idx="27">
                  <c:v>8.9770610362940104</c:v>
                </c:pt>
                <c:pt idx="28">
                  <c:v>8.3311504703563486</c:v>
                </c:pt>
                <c:pt idx="29">
                  <c:v>7.8954307181846302</c:v>
                </c:pt>
                <c:pt idx="30">
                  <c:v>7.7047222681951997</c:v>
                </c:pt>
                <c:pt idx="32">
                  <c:v>10.27844579474764</c:v>
                </c:pt>
              </c:numCache>
            </c:numRef>
          </c:val>
          <c:extLst>
            <c:ext xmlns:c16="http://schemas.microsoft.com/office/drawing/2014/chart" uri="{C3380CC4-5D6E-409C-BE32-E72D297353CC}">
              <c16:uniqueId val="{00000001-C83A-474F-9F05-FFFCED0017CC}"/>
            </c:ext>
          </c:extLst>
        </c:ser>
        <c:dLbls>
          <c:showLegendKey val="0"/>
          <c:showVal val="0"/>
          <c:showCatName val="0"/>
          <c:showSerName val="0"/>
          <c:showPercent val="0"/>
          <c:showBubbleSize val="0"/>
        </c:dLbls>
        <c:gapWidth val="55"/>
        <c:overlap val="100"/>
        <c:axId val="451294216"/>
        <c:axId val="459443888"/>
      </c:barChart>
      <c:lineChart>
        <c:grouping val="standard"/>
        <c:varyColors val="0"/>
        <c:ser>
          <c:idx val="2"/>
          <c:order val="2"/>
          <c:tx>
            <c:v>Municipal Flow</c:v>
          </c:tx>
          <c:cat>
            <c:strRef>
              <c:f>Data!$A$3:$A$35</c:f>
              <c:strCach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2">
                  <c:v>WIP2</c:v>
                </c:pt>
              </c:strCache>
            </c:strRef>
          </c:cat>
          <c:val>
            <c:numRef>
              <c:f>Data!$C$3:$C$35</c:f>
              <c:numCache>
                <c:formatCode>General</c:formatCode>
                <c:ptCount val="33"/>
                <c:pt idx="0">
                  <c:v>1348.9386991508875</c:v>
                </c:pt>
                <c:pt idx="1">
                  <c:v>1368.3657043482642</c:v>
                </c:pt>
                <c:pt idx="2">
                  <c:v>1432.559379058808</c:v>
                </c:pt>
                <c:pt idx="3">
                  <c:v>1457.8451426563788</c:v>
                </c:pt>
                <c:pt idx="4">
                  <c:v>1579.4075069375981</c:v>
                </c:pt>
                <c:pt idx="5">
                  <c:v>1565.3424815500789</c:v>
                </c:pt>
                <c:pt idx="6">
                  <c:v>1514.6808164070628</c:v>
                </c:pt>
                <c:pt idx="7">
                  <c:v>1571.6468826194682</c:v>
                </c:pt>
                <c:pt idx="8">
                  <c:v>1679.3118897742365</c:v>
                </c:pt>
                <c:pt idx="9">
                  <c:v>1716.8714544744835</c:v>
                </c:pt>
                <c:pt idx="10">
                  <c:v>1640.2178229440819</c:v>
                </c:pt>
                <c:pt idx="11">
                  <c:v>1819.9584089755442</c:v>
                </c:pt>
                <c:pt idx="12">
                  <c:v>1602.7342524009234</c:v>
                </c:pt>
                <c:pt idx="13">
                  <c:v>1691.8776066046648</c:v>
                </c:pt>
                <c:pt idx="14">
                  <c:v>1568.8438213720776</c:v>
                </c:pt>
                <c:pt idx="15">
                  <c:v>1632.2328873734507</c:v>
                </c:pt>
                <c:pt idx="16">
                  <c:v>1544.0988658733309</c:v>
                </c:pt>
                <c:pt idx="17">
                  <c:v>1569.7082516872292</c:v>
                </c:pt>
                <c:pt idx="18">
                  <c:v>1989.5966225020588</c:v>
                </c:pt>
                <c:pt idx="19">
                  <c:v>1838.3014506149625</c:v>
                </c:pt>
                <c:pt idx="20">
                  <c:v>1750.2628859483302</c:v>
                </c:pt>
                <c:pt idx="21">
                  <c:v>1776.9755106191656</c:v>
                </c:pt>
                <c:pt idx="22">
                  <c:v>1693.1866840484545</c:v>
                </c:pt>
                <c:pt idx="23">
                  <c:v>1689.2935029618136</c:v>
                </c:pt>
                <c:pt idx="24">
                  <c:v>1727.2546894016621</c:v>
                </c:pt>
                <c:pt idx="25">
                  <c:v>1767.2966770741687</c:v>
                </c:pt>
                <c:pt idx="26">
                  <c:v>1733.1178218859325</c:v>
                </c:pt>
                <c:pt idx="27">
                  <c:v>1732.8352485345463</c:v>
                </c:pt>
                <c:pt idx="28">
                  <c:v>1699.9426308257709</c:v>
                </c:pt>
                <c:pt idx="29">
                  <c:v>1779.49370250928</c:v>
                </c:pt>
                <c:pt idx="30">
                  <c:v>1706.539735425285</c:v>
                </c:pt>
                <c:pt idx="32">
                  <c:v>2722.8430080917501</c:v>
                </c:pt>
              </c:numCache>
            </c:numRef>
          </c:val>
          <c:smooth val="0"/>
          <c:extLst>
            <c:ext xmlns:c16="http://schemas.microsoft.com/office/drawing/2014/chart" uri="{C3380CC4-5D6E-409C-BE32-E72D297353CC}">
              <c16:uniqueId val="{00000002-C83A-474F-9F05-FFFCED0017CC}"/>
            </c:ext>
          </c:extLst>
        </c:ser>
        <c:dLbls>
          <c:showLegendKey val="0"/>
          <c:showVal val="0"/>
          <c:showCatName val="0"/>
          <c:showSerName val="0"/>
          <c:showPercent val="0"/>
          <c:showBubbleSize val="0"/>
        </c:dLbls>
        <c:marker val="1"/>
        <c:smooth val="0"/>
        <c:axId val="459444672"/>
        <c:axId val="459444280"/>
      </c:lineChart>
      <c:catAx>
        <c:axId val="451294216"/>
        <c:scaling>
          <c:orientation val="minMax"/>
        </c:scaling>
        <c:delete val="0"/>
        <c:axPos val="b"/>
        <c:numFmt formatCode="General" sourceLinked="1"/>
        <c:majorTickMark val="none"/>
        <c:minorTickMark val="none"/>
        <c:tickLblPos val="nextTo"/>
        <c:txPr>
          <a:bodyPr/>
          <a:lstStyle/>
          <a:p>
            <a:pPr>
              <a:defRPr sz="1100" b="1"/>
            </a:pPr>
            <a:endParaRPr lang="en-US"/>
          </a:p>
        </c:txPr>
        <c:crossAx val="459443888"/>
        <c:crosses val="autoZero"/>
        <c:auto val="1"/>
        <c:lblAlgn val="ctr"/>
        <c:lblOffset val="100"/>
        <c:noMultiLvlLbl val="0"/>
      </c:catAx>
      <c:valAx>
        <c:axId val="459443888"/>
        <c:scaling>
          <c:orientation val="minMax"/>
        </c:scaling>
        <c:delete val="0"/>
        <c:axPos val="l"/>
        <c:majorGridlines/>
        <c:title>
          <c:tx>
            <c:rich>
              <a:bodyPr rot="-5400000" vert="horz"/>
              <a:lstStyle/>
              <a:p>
                <a:pPr>
                  <a:defRPr/>
                </a:pPr>
                <a:r>
                  <a:rPr lang="en-US"/>
                  <a:t>TN EOS Load (million</a:t>
                </a:r>
                <a:r>
                  <a:rPr lang="en-US" baseline="0"/>
                  <a:t> lbs/yr)</a:t>
                </a:r>
                <a:endParaRPr lang="en-US"/>
              </a:p>
            </c:rich>
          </c:tx>
          <c:overlay val="0"/>
        </c:title>
        <c:numFmt formatCode="General" sourceLinked="1"/>
        <c:majorTickMark val="none"/>
        <c:minorTickMark val="none"/>
        <c:tickLblPos val="nextTo"/>
        <c:txPr>
          <a:bodyPr/>
          <a:lstStyle/>
          <a:p>
            <a:pPr>
              <a:defRPr b="1"/>
            </a:pPr>
            <a:endParaRPr lang="en-US"/>
          </a:p>
        </c:txPr>
        <c:crossAx val="451294216"/>
        <c:crosses val="autoZero"/>
        <c:crossBetween val="between"/>
      </c:valAx>
      <c:valAx>
        <c:axId val="459444280"/>
        <c:scaling>
          <c:orientation val="minMax"/>
        </c:scaling>
        <c:delete val="0"/>
        <c:axPos val="r"/>
        <c:title>
          <c:tx>
            <c:rich>
              <a:bodyPr rot="-5400000" vert="horz"/>
              <a:lstStyle/>
              <a:p>
                <a:pPr>
                  <a:defRPr/>
                </a:pPr>
                <a:r>
                  <a:rPr lang="en-US"/>
                  <a:t>Municipal Flow (mgd)</a:t>
                </a:r>
              </a:p>
            </c:rich>
          </c:tx>
          <c:overlay val="0"/>
        </c:title>
        <c:numFmt formatCode="General" sourceLinked="1"/>
        <c:majorTickMark val="out"/>
        <c:minorTickMark val="none"/>
        <c:tickLblPos val="nextTo"/>
        <c:txPr>
          <a:bodyPr/>
          <a:lstStyle/>
          <a:p>
            <a:pPr>
              <a:defRPr b="1"/>
            </a:pPr>
            <a:endParaRPr lang="en-US"/>
          </a:p>
        </c:txPr>
        <c:crossAx val="459444672"/>
        <c:crosses val="max"/>
        <c:crossBetween val="between"/>
      </c:valAx>
      <c:catAx>
        <c:axId val="459444672"/>
        <c:scaling>
          <c:orientation val="minMax"/>
        </c:scaling>
        <c:delete val="1"/>
        <c:axPos val="b"/>
        <c:numFmt formatCode="General" sourceLinked="1"/>
        <c:majorTickMark val="out"/>
        <c:minorTickMark val="none"/>
        <c:tickLblPos val="none"/>
        <c:crossAx val="459444280"/>
        <c:crosses val="autoZero"/>
        <c:auto val="1"/>
        <c:lblAlgn val="ctr"/>
        <c:lblOffset val="100"/>
        <c:noMultiLvlLbl val="0"/>
      </c:catAx>
    </c:plotArea>
    <c:legend>
      <c:legendPos val="r"/>
      <c:layout>
        <c:manualLayout>
          <c:xMode val="edge"/>
          <c:yMode val="edge"/>
          <c:x val="0.46622671156314832"/>
          <c:y val="8.5700543052694811E-2"/>
          <c:w val="0.15528366654292725"/>
          <c:h val="0.19306215477051714"/>
        </c:manualLayout>
      </c:layout>
      <c:overlay val="0"/>
      <c:spPr>
        <a:ln>
          <a:noFill/>
        </a:ln>
      </c:spPr>
      <c:txPr>
        <a:bodyPr/>
        <a:lstStyle/>
        <a:p>
          <a:pPr>
            <a:defRPr sz="12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28" tIns="45715" rIns="91428" bIns="45715" rtlCol="0"/>
          <a:lstStyle>
            <a:lvl1pPr algn="l">
              <a:defRPr sz="1200"/>
            </a:lvl1pPr>
          </a:lstStyle>
          <a:p>
            <a:endParaRPr lang="en-US" dirty="0"/>
          </a:p>
        </p:txBody>
      </p:sp>
      <p:sp>
        <p:nvSpPr>
          <p:cNvPr id="3" name="Date Placeholder 2"/>
          <p:cNvSpPr>
            <a:spLocks noGrp="1"/>
          </p:cNvSpPr>
          <p:nvPr>
            <p:ph type="dt" sz="quarter" idx="1"/>
          </p:nvPr>
        </p:nvSpPr>
        <p:spPr>
          <a:xfrm>
            <a:off x="3970340" y="0"/>
            <a:ext cx="3038475" cy="465138"/>
          </a:xfrm>
          <a:prstGeom prst="rect">
            <a:avLst/>
          </a:prstGeom>
        </p:spPr>
        <p:txBody>
          <a:bodyPr vert="horz" lIns="91428" tIns="45715" rIns="91428" bIns="45715" rtlCol="0"/>
          <a:lstStyle>
            <a:lvl1pPr algn="r">
              <a:defRPr sz="1200"/>
            </a:lvl1pPr>
          </a:lstStyle>
          <a:p>
            <a:fld id="{CDFE1F44-5454-4F0E-AB70-A6540DA798EB}" type="datetimeFigureOut">
              <a:rPr lang="en-US" smtClean="0"/>
              <a:t>5/25/2017</a:t>
            </a:fld>
            <a:endParaRPr lang="en-US" dirty="0"/>
          </a:p>
        </p:txBody>
      </p:sp>
      <p:sp>
        <p:nvSpPr>
          <p:cNvPr id="4" name="Footer Placeholder 3"/>
          <p:cNvSpPr>
            <a:spLocks noGrp="1"/>
          </p:cNvSpPr>
          <p:nvPr>
            <p:ph type="ftr" sz="quarter" idx="2"/>
          </p:nvPr>
        </p:nvSpPr>
        <p:spPr>
          <a:xfrm>
            <a:off x="2" y="8829677"/>
            <a:ext cx="3038475" cy="465138"/>
          </a:xfrm>
          <a:prstGeom prst="rect">
            <a:avLst/>
          </a:prstGeom>
        </p:spPr>
        <p:txBody>
          <a:bodyPr vert="horz" lIns="91428" tIns="45715" rIns="91428" bIns="457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7"/>
            <a:ext cx="3038475" cy="465138"/>
          </a:xfrm>
          <a:prstGeom prst="rect">
            <a:avLst/>
          </a:prstGeom>
        </p:spPr>
        <p:txBody>
          <a:bodyPr vert="horz" lIns="91428" tIns="45715" rIns="91428" bIns="45715" rtlCol="0" anchor="b"/>
          <a:lstStyle>
            <a:lvl1pPr algn="r">
              <a:defRPr sz="1200"/>
            </a:lvl1pPr>
          </a:lstStyle>
          <a:p>
            <a:fld id="{F2AC82F7-082D-493F-9D6A-82865A199116}" type="slidenum">
              <a:rPr lang="en-US" smtClean="0"/>
              <a:t>‹#›</a:t>
            </a:fld>
            <a:endParaRPr lang="en-US" dirty="0"/>
          </a:p>
        </p:txBody>
      </p:sp>
    </p:spTree>
    <p:extLst>
      <p:ext uri="{BB962C8B-B14F-4D97-AF65-F5344CB8AC3E}">
        <p14:creationId xmlns:p14="http://schemas.microsoft.com/office/powerpoint/2010/main" val="274672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lvl1pPr>
              <a:defRPr sz="1200"/>
            </a:lvl1pPr>
          </a:lstStyle>
          <a:p>
            <a:pPr>
              <a:defRPr/>
            </a:pPr>
            <a:endParaRPr lang="en-US" dirty="0"/>
          </a:p>
        </p:txBody>
      </p:sp>
      <p:sp>
        <p:nvSpPr>
          <p:cNvPr id="36867" name="Rectangle 3"/>
          <p:cNvSpPr>
            <a:spLocks noGrp="1" noChangeArrowheads="1"/>
          </p:cNvSpPr>
          <p:nvPr>
            <p:ph type="dt" idx="1"/>
          </p:nvPr>
        </p:nvSpPr>
        <p:spPr bwMode="auto">
          <a:xfrm>
            <a:off x="3970940" y="0"/>
            <a:ext cx="3037840" cy="464820"/>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lvl1pPr algn="r">
              <a:defRPr sz="1200"/>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701040" y="4415792"/>
            <a:ext cx="5608320" cy="4183380"/>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870" name="Rectangle 6"/>
          <p:cNvSpPr>
            <a:spLocks noGrp="1" noChangeArrowheads="1"/>
          </p:cNvSpPr>
          <p:nvPr>
            <p:ph type="ftr" sz="quarter" idx="4"/>
          </p:nvPr>
        </p:nvSpPr>
        <p:spPr bwMode="auto">
          <a:xfrm>
            <a:off x="0" y="8829969"/>
            <a:ext cx="3037840" cy="464820"/>
          </a:xfrm>
          <a:prstGeom prst="rect">
            <a:avLst/>
          </a:prstGeom>
          <a:noFill/>
          <a:ln w="9525">
            <a:noFill/>
            <a:miter lim="800000"/>
            <a:headEnd/>
            <a:tailEnd/>
          </a:ln>
          <a:effectLst/>
        </p:spPr>
        <p:txBody>
          <a:bodyPr vert="horz" wrap="square" lIns="93166" tIns="46583" rIns="93166" bIns="46583" numCol="1" anchor="b" anchorCtr="0" compatLnSpc="1">
            <a:prstTxWarp prst="textNoShape">
              <a:avLst/>
            </a:prstTxWarp>
          </a:bodyPr>
          <a:lstStyle>
            <a:lvl1pPr>
              <a:defRPr sz="1200"/>
            </a:lvl1pPr>
          </a:lstStyle>
          <a:p>
            <a:pPr>
              <a:defRPr/>
            </a:pPr>
            <a:endParaRPr lang="en-US" dirty="0"/>
          </a:p>
        </p:txBody>
      </p:sp>
      <p:sp>
        <p:nvSpPr>
          <p:cNvPr id="36871" name="Rectangle 7"/>
          <p:cNvSpPr>
            <a:spLocks noGrp="1" noChangeArrowheads="1"/>
          </p:cNvSpPr>
          <p:nvPr>
            <p:ph type="sldNum" sz="quarter" idx="5"/>
          </p:nvPr>
        </p:nvSpPr>
        <p:spPr bwMode="auto">
          <a:xfrm>
            <a:off x="3970940" y="8829969"/>
            <a:ext cx="3037840" cy="464820"/>
          </a:xfrm>
          <a:prstGeom prst="rect">
            <a:avLst/>
          </a:prstGeom>
          <a:noFill/>
          <a:ln w="9525">
            <a:noFill/>
            <a:miter lim="800000"/>
            <a:headEnd/>
            <a:tailEnd/>
          </a:ln>
          <a:effectLst/>
        </p:spPr>
        <p:txBody>
          <a:bodyPr vert="horz" wrap="square" lIns="93166" tIns="46583" rIns="93166" bIns="46583" numCol="1" anchor="b" anchorCtr="0" compatLnSpc="1">
            <a:prstTxWarp prst="textNoShape">
              <a:avLst/>
            </a:prstTxWarp>
          </a:bodyPr>
          <a:lstStyle>
            <a:lvl1pPr algn="r">
              <a:defRPr sz="1200"/>
            </a:lvl1pPr>
          </a:lstStyle>
          <a:p>
            <a:pPr>
              <a:defRPr/>
            </a:pPr>
            <a:fld id="{C47AE988-1163-4F1A-A556-7E67DD2CA9C1}" type="slidenum">
              <a:rPr lang="en-US"/>
              <a:pPr>
                <a:defRPr/>
              </a:pPr>
              <a:t>‹#›</a:t>
            </a:fld>
            <a:endParaRPr lang="en-US" dirty="0"/>
          </a:p>
        </p:txBody>
      </p:sp>
    </p:spTree>
    <p:extLst>
      <p:ext uri="{BB962C8B-B14F-4D97-AF65-F5344CB8AC3E}">
        <p14:creationId xmlns:p14="http://schemas.microsoft.com/office/powerpoint/2010/main" val="27393648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DF6DFB-03AF-4FEF-9D06-ACA2CC43A529}" type="slidenum">
              <a:rPr lang="en-US">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1689952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2015, the Partnership achieved its 2025 nitrogen and phosphorus loading reduction goals for the wastewater sector—10 years early!</a:t>
            </a:r>
          </a:p>
          <a:p>
            <a:endParaRPr lang="en-US" baseline="0" dirty="0"/>
          </a:p>
          <a:p>
            <a:r>
              <a:rPr lang="en-US" baseline="0" dirty="0"/>
              <a:t>The six states and the District have reduced nitrogen discharges from over 470 municipal and industrial wastewater treatment facilities by over 40 million pounds delivered to Bay tidal watershed since 1985.</a:t>
            </a:r>
          </a:p>
          <a:p>
            <a:endParaRPr lang="en-US" baseline="0" dirty="0"/>
          </a:p>
          <a:p>
            <a:r>
              <a:rPr lang="en-US" baseline="0" dirty="0"/>
              <a:t>Now, over 70 facilities across the watershed are routinely discharging below 3 mg/L total nitrogen, a value previously considered as the limit of engineer technology!</a:t>
            </a:r>
            <a:endParaRPr lang="en-US" dirty="0"/>
          </a:p>
        </p:txBody>
      </p:sp>
      <p:sp>
        <p:nvSpPr>
          <p:cNvPr id="4" name="Slide Number Placeholder 3"/>
          <p:cNvSpPr>
            <a:spLocks noGrp="1"/>
          </p:cNvSpPr>
          <p:nvPr>
            <p:ph type="sldNum" sz="quarter" idx="10"/>
          </p:nvPr>
        </p:nvSpPr>
        <p:spPr/>
        <p:txBody>
          <a:bodyPr/>
          <a:lstStyle/>
          <a:p>
            <a:pPr>
              <a:defRPr/>
            </a:pPr>
            <a:fld id="{C47AE988-1163-4F1A-A556-7E67DD2CA9C1}"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4111331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Airshed is 570,000 square miles – 9 times larger than the watershed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1/3</a:t>
            </a:r>
            <a:r>
              <a:rPr lang="en-US" baseline="0" dirty="0"/>
              <a:t> of nitrogen pollution comes from air deposition</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Between 1985-2015, loads of oxidized nitrogen from atmospheric deposition in the Chesapeake Bay watershed is projected to decrease by about 60%</a:t>
            </a:r>
            <a:endParaRPr lang="en-US" dirty="0"/>
          </a:p>
        </p:txBody>
      </p:sp>
      <p:sp>
        <p:nvSpPr>
          <p:cNvPr id="4" name="Slide Number Placeholder 3"/>
          <p:cNvSpPr>
            <a:spLocks noGrp="1"/>
          </p:cNvSpPr>
          <p:nvPr>
            <p:ph type="sldNum" sz="quarter" idx="10"/>
          </p:nvPr>
        </p:nvSpPr>
        <p:spPr/>
        <p:txBody>
          <a:bodyPr/>
          <a:lstStyle/>
          <a:p>
            <a:fld id="{7E1E70AF-F699-4A07-8A8F-27C11CA9491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799713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609C5-445C-4011-B615-6ADA335350B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017494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EA6B80B-C66C-4DB0-AC38-40A425F086C3}" type="slidenum">
              <a:rPr kumimoji="0" 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endParaRPr>
          </a:p>
        </p:txBody>
      </p:sp>
      <p:sp>
        <p:nvSpPr>
          <p:cNvPr id="18434" name="Rectangle 2"/>
          <p:cNvSpPr>
            <a:spLocks noGrp="1" noRot="1" noChangeAspect="1" noChangeArrowheads="1" noTextEdit="1"/>
          </p:cNvSpPr>
          <p:nvPr>
            <p:ph type="sldImg"/>
          </p:nvPr>
        </p:nvSpPr>
        <p:spPr>
          <a:xfrm>
            <a:off x="1144588" y="685800"/>
            <a:ext cx="4570412" cy="3427413"/>
          </a:xfrm>
          <a:ln/>
        </p:spPr>
      </p:sp>
      <p:sp>
        <p:nvSpPr>
          <p:cNvPr id="18435" name="Rectangle 3"/>
          <p:cNvSpPr>
            <a:spLocks noGrp="1" noChangeArrowheads="1"/>
          </p:cNvSpPr>
          <p:nvPr>
            <p:ph type="body" idx="1"/>
          </p:nvPr>
        </p:nvSpPr>
        <p:spPr>
          <a:xfrm>
            <a:off x="915990" y="4343400"/>
            <a:ext cx="5026025" cy="4114800"/>
          </a:xfrm>
        </p:spPr>
        <p:txBody>
          <a:bodyPr/>
          <a:lstStyle/>
          <a:p>
            <a:endParaRPr lang="en-US"/>
          </a:p>
        </p:txBody>
      </p:sp>
    </p:spTree>
    <p:extLst>
      <p:ext uri="{BB962C8B-B14F-4D97-AF65-F5344CB8AC3E}">
        <p14:creationId xmlns:p14="http://schemas.microsoft.com/office/powerpoint/2010/main" val="1555752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BE9BE8C-6FC3-422C-8F9E-4FDC9E726CE7}" type="slidenum">
              <a:rPr lang="en-US"/>
              <a:pPr>
                <a:defRPr/>
              </a:pPr>
              <a:t>‹#›</a:t>
            </a:fld>
            <a:endParaRPr lang="en-US" dirty="0"/>
          </a:p>
        </p:txBody>
      </p:sp>
    </p:spTree>
    <p:extLst>
      <p:ext uri="{BB962C8B-B14F-4D97-AF65-F5344CB8AC3E}">
        <p14:creationId xmlns:p14="http://schemas.microsoft.com/office/powerpoint/2010/main" val="2187601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48D950F-A3BD-4115-9AD0-8BEA733E054F}" type="slidenum">
              <a:rPr lang="en-US"/>
              <a:pPr>
                <a:defRPr/>
              </a:pPr>
              <a:t>‹#›</a:t>
            </a:fld>
            <a:endParaRPr lang="en-US" dirty="0"/>
          </a:p>
        </p:txBody>
      </p:sp>
    </p:spTree>
    <p:extLst>
      <p:ext uri="{BB962C8B-B14F-4D97-AF65-F5344CB8AC3E}">
        <p14:creationId xmlns:p14="http://schemas.microsoft.com/office/powerpoint/2010/main" val="31652340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C278BC-0B50-4E97-B387-AF0AB279223F}" type="datetime1">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FF22C-CE0B-4172-A7F4-72D921E2FB8A}" type="slidenum">
              <a:rPr lang="en-US" smtClean="0"/>
              <a:pPr/>
              <a:t>‹#›</a:t>
            </a:fld>
            <a:endParaRPr lang="en-US"/>
          </a:p>
        </p:txBody>
      </p:sp>
    </p:spTree>
    <p:extLst>
      <p:ext uri="{BB962C8B-B14F-4D97-AF65-F5344CB8AC3E}">
        <p14:creationId xmlns:p14="http://schemas.microsoft.com/office/powerpoint/2010/main" val="14855402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0339C4-D9FC-4725-B395-AF1C420978FE}" type="datetime1">
              <a:rPr lang="en-US" smtClean="0"/>
              <a:t>5/25/2017</a:t>
            </a:fld>
            <a:endParaRPr lang="en-US"/>
          </a:p>
        </p:txBody>
      </p:sp>
      <p:sp>
        <p:nvSpPr>
          <p:cNvPr id="5" name="Footer Placeholder 4"/>
          <p:cNvSpPr>
            <a:spLocks noGrp="1"/>
          </p:cNvSpPr>
          <p:nvPr>
            <p:ph type="ftr" sz="quarter" idx="11"/>
          </p:nvPr>
        </p:nvSpPr>
        <p:spPr/>
        <p:txBody>
          <a:bodyPr/>
          <a:lstStyle/>
          <a:p>
            <a:r>
              <a:rPr lang="en-US" dirty="0"/>
              <a:t>Preliminary Information-Subject to Revision. Not for Citation or Distribution</a:t>
            </a:r>
          </a:p>
        </p:txBody>
      </p:sp>
      <p:sp>
        <p:nvSpPr>
          <p:cNvPr id="6" name="Slide Number Placeholder 5"/>
          <p:cNvSpPr>
            <a:spLocks noGrp="1"/>
          </p:cNvSpPr>
          <p:nvPr>
            <p:ph type="sldNum" sz="quarter" idx="12"/>
          </p:nvPr>
        </p:nvSpPr>
        <p:spPr/>
        <p:txBody>
          <a:bodyPr/>
          <a:lstStyle/>
          <a:p>
            <a:fld id="{CF4A803E-F90A-4349-840A-4B5A2F6C7C64}" type="slidenum">
              <a:rPr lang="en-US" smtClean="0"/>
              <a:t>‹#›</a:t>
            </a:fld>
            <a:endParaRPr lang="en-US"/>
          </a:p>
        </p:txBody>
      </p:sp>
    </p:spTree>
    <p:extLst>
      <p:ext uri="{BB962C8B-B14F-4D97-AF65-F5344CB8AC3E}">
        <p14:creationId xmlns:p14="http://schemas.microsoft.com/office/powerpoint/2010/main" val="30647867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92E3D3-5EF0-46AB-BF6D-59B0E3FEA489}" type="datetime1">
              <a:rPr lang="en-US" smtClean="0"/>
              <a:t>5/25/2017</a:t>
            </a:fld>
            <a:endParaRPr lang="en-US"/>
          </a:p>
        </p:txBody>
      </p:sp>
      <p:sp>
        <p:nvSpPr>
          <p:cNvPr id="5" name="Footer Placeholder 4"/>
          <p:cNvSpPr>
            <a:spLocks noGrp="1"/>
          </p:cNvSpPr>
          <p:nvPr>
            <p:ph type="ftr" sz="quarter" idx="11"/>
          </p:nvPr>
        </p:nvSpPr>
        <p:spPr/>
        <p:txBody>
          <a:bodyPr/>
          <a:lstStyle/>
          <a:p>
            <a:r>
              <a:rPr lang="en-US" dirty="0"/>
              <a:t>Preliminary Information-Subject to Revision. Not for Citation or Distribution</a:t>
            </a:r>
          </a:p>
        </p:txBody>
      </p:sp>
      <p:sp>
        <p:nvSpPr>
          <p:cNvPr id="6" name="Slide Number Placeholder 5"/>
          <p:cNvSpPr>
            <a:spLocks noGrp="1"/>
          </p:cNvSpPr>
          <p:nvPr>
            <p:ph type="sldNum" sz="quarter" idx="12"/>
          </p:nvPr>
        </p:nvSpPr>
        <p:spPr/>
        <p:txBody>
          <a:bodyPr/>
          <a:lstStyle/>
          <a:p>
            <a:fld id="{CF4A803E-F90A-4349-840A-4B5A2F6C7C64}" type="slidenum">
              <a:rPr lang="en-US" smtClean="0"/>
              <a:t>‹#›</a:t>
            </a:fld>
            <a:endParaRPr lang="en-US"/>
          </a:p>
        </p:txBody>
      </p:sp>
    </p:spTree>
    <p:extLst>
      <p:ext uri="{BB962C8B-B14F-4D97-AF65-F5344CB8AC3E}">
        <p14:creationId xmlns:p14="http://schemas.microsoft.com/office/powerpoint/2010/main" val="13997595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6CEB65-F628-44E8-AB5A-7A50860B2C6E}" type="datetime1">
              <a:rPr lang="en-US" smtClean="0"/>
              <a:t>5/25/2017</a:t>
            </a:fld>
            <a:endParaRPr lang="en-US"/>
          </a:p>
        </p:txBody>
      </p:sp>
      <p:sp>
        <p:nvSpPr>
          <p:cNvPr id="5" name="Footer Placeholder 4"/>
          <p:cNvSpPr>
            <a:spLocks noGrp="1"/>
          </p:cNvSpPr>
          <p:nvPr>
            <p:ph type="ftr" sz="quarter" idx="11"/>
          </p:nvPr>
        </p:nvSpPr>
        <p:spPr/>
        <p:txBody>
          <a:bodyPr/>
          <a:lstStyle/>
          <a:p>
            <a:r>
              <a:rPr lang="en-US" dirty="0"/>
              <a:t>Preliminary Information-Subject to Revision. Not for Citation or Distribution</a:t>
            </a:r>
          </a:p>
        </p:txBody>
      </p:sp>
      <p:sp>
        <p:nvSpPr>
          <p:cNvPr id="6" name="Slide Number Placeholder 5"/>
          <p:cNvSpPr>
            <a:spLocks noGrp="1"/>
          </p:cNvSpPr>
          <p:nvPr>
            <p:ph type="sldNum" sz="quarter" idx="12"/>
          </p:nvPr>
        </p:nvSpPr>
        <p:spPr/>
        <p:txBody>
          <a:bodyPr/>
          <a:lstStyle/>
          <a:p>
            <a:fld id="{CF4A803E-F90A-4349-840A-4B5A2F6C7C64}" type="slidenum">
              <a:rPr lang="en-US" smtClean="0"/>
              <a:t>‹#›</a:t>
            </a:fld>
            <a:endParaRPr lang="en-US"/>
          </a:p>
        </p:txBody>
      </p:sp>
    </p:spTree>
    <p:extLst>
      <p:ext uri="{BB962C8B-B14F-4D97-AF65-F5344CB8AC3E}">
        <p14:creationId xmlns:p14="http://schemas.microsoft.com/office/powerpoint/2010/main" val="116314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0ACE68-7E6F-4A1B-B2C4-5908233FC7FD}" type="datetime1">
              <a:rPr lang="en-US" smtClean="0"/>
              <a:t>5/25/2017</a:t>
            </a:fld>
            <a:endParaRPr lang="en-US"/>
          </a:p>
        </p:txBody>
      </p:sp>
      <p:sp>
        <p:nvSpPr>
          <p:cNvPr id="6" name="Footer Placeholder 5"/>
          <p:cNvSpPr>
            <a:spLocks noGrp="1"/>
          </p:cNvSpPr>
          <p:nvPr>
            <p:ph type="ftr" sz="quarter" idx="11"/>
          </p:nvPr>
        </p:nvSpPr>
        <p:spPr/>
        <p:txBody>
          <a:bodyPr/>
          <a:lstStyle/>
          <a:p>
            <a:r>
              <a:rPr lang="en-US" dirty="0"/>
              <a:t>Preliminary Information-Subject to Revision. Not for Citation or Distribution</a:t>
            </a:r>
          </a:p>
        </p:txBody>
      </p:sp>
      <p:sp>
        <p:nvSpPr>
          <p:cNvPr id="7" name="Slide Number Placeholder 6"/>
          <p:cNvSpPr>
            <a:spLocks noGrp="1"/>
          </p:cNvSpPr>
          <p:nvPr>
            <p:ph type="sldNum" sz="quarter" idx="12"/>
          </p:nvPr>
        </p:nvSpPr>
        <p:spPr/>
        <p:txBody>
          <a:bodyPr/>
          <a:lstStyle/>
          <a:p>
            <a:fld id="{CF4A803E-F90A-4349-840A-4B5A2F6C7C64}" type="slidenum">
              <a:rPr lang="en-US" smtClean="0"/>
              <a:t>‹#›</a:t>
            </a:fld>
            <a:endParaRPr lang="en-US"/>
          </a:p>
        </p:txBody>
      </p:sp>
    </p:spTree>
    <p:extLst>
      <p:ext uri="{BB962C8B-B14F-4D97-AF65-F5344CB8AC3E}">
        <p14:creationId xmlns:p14="http://schemas.microsoft.com/office/powerpoint/2010/main" val="24011113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3711A-DC20-452D-8989-191F45C0EC08}" type="datetime1">
              <a:rPr lang="en-US" smtClean="0"/>
              <a:t>5/25/2017</a:t>
            </a:fld>
            <a:endParaRPr lang="en-US"/>
          </a:p>
        </p:txBody>
      </p:sp>
      <p:sp>
        <p:nvSpPr>
          <p:cNvPr id="8" name="Footer Placeholder 7"/>
          <p:cNvSpPr>
            <a:spLocks noGrp="1"/>
          </p:cNvSpPr>
          <p:nvPr>
            <p:ph type="ftr" sz="quarter" idx="11"/>
          </p:nvPr>
        </p:nvSpPr>
        <p:spPr/>
        <p:txBody>
          <a:bodyPr/>
          <a:lstStyle/>
          <a:p>
            <a:r>
              <a:rPr lang="en-US" dirty="0"/>
              <a:t>Preliminary Information-Subject to Revision. Not for Citation or Distribution</a:t>
            </a:r>
          </a:p>
        </p:txBody>
      </p:sp>
      <p:sp>
        <p:nvSpPr>
          <p:cNvPr id="9" name="Slide Number Placeholder 8"/>
          <p:cNvSpPr>
            <a:spLocks noGrp="1"/>
          </p:cNvSpPr>
          <p:nvPr>
            <p:ph type="sldNum" sz="quarter" idx="12"/>
          </p:nvPr>
        </p:nvSpPr>
        <p:spPr/>
        <p:txBody>
          <a:bodyPr/>
          <a:lstStyle/>
          <a:p>
            <a:fld id="{CF4A803E-F90A-4349-840A-4B5A2F6C7C64}" type="slidenum">
              <a:rPr lang="en-US" smtClean="0"/>
              <a:t>‹#›</a:t>
            </a:fld>
            <a:endParaRPr lang="en-US"/>
          </a:p>
        </p:txBody>
      </p:sp>
    </p:spTree>
    <p:extLst>
      <p:ext uri="{BB962C8B-B14F-4D97-AF65-F5344CB8AC3E}">
        <p14:creationId xmlns:p14="http://schemas.microsoft.com/office/powerpoint/2010/main" val="4573823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FAF23E-8CB9-4E39-9BF1-6E934E5CCA9F}" type="datetime1">
              <a:rPr lang="en-US" smtClean="0"/>
              <a:t>5/25/2017</a:t>
            </a:fld>
            <a:endParaRPr lang="en-US"/>
          </a:p>
        </p:txBody>
      </p:sp>
      <p:sp>
        <p:nvSpPr>
          <p:cNvPr id="4" name="Footer Placeholder 3"/>
          <p:cNvSpPr>
            <a:spLocks noGrp="1"/>
          </p:cNvSpPr>
          <p:nvPr>
            <p:ph type="ftr" sz="quarter" idx="11"/>
          </p:nvPr>
        </p:nvSpPr>
        <p:spPr/>
        <p:txBody>
          <a:bodyPr/>
          <a:lstStyle/>
          <a:p>
            <a:r>
              <a:rPr lang="en-US" dirty="0"/>
              <a:t>Preliminary Information-Subject to Revision. Not for Citation or Distribution</a:t>
            </a:r>
          </a:p>
        </p:txBody>
      </p:sp>
      <p:sp>
        <p:nvSpPr>
          <p:cNvPr id="5" name="Slide Number Placeholder 4"/>
          <p:cNvSpPr>
            <a:spLocks noGrp="1"/>
          </p:cNvSpPr>
          <p:nvPr>
            <p:ph type="sldNum" sz="quarter" idx="12"/>
          </p:nvPr>
        </p:nvSpPr>
        <p:spPr/>
        <p:txBody>
          <a:bodyPr/>
          <a:lstStyle/>
          <a:p>
            <a:fld id="{CF4A803E-F90A-4349-840A-4B5A2F6C7C64}" type="slidenum">
              <a:rPr lang="en-US" smtClean="0"/>
              <a:t>‹#›</a:t>
            </a:fld>
            <a:endParaRPr lang="en-US"/>
          </a:p>
        </p:txBody>
      </p:sp>
    </p:spTree>
    <p:extLst>
      <p:ext uri="{BB962C8B-B14F-4D97-AF65-F5344CB8AC3E}">
        <p14:creationId xmlns:p14="http://schemas.microsoft.com/office/powerpoint/2010/main" val="6771637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4562A-371D-4F72-ACF9-56F54C52C7B5}" type="datetime1">
              <a:rPr lang="en-US" smtClean="0"/>
              <a:t>5/25/2017</a:t>
            </a:fld>
            <a:endParaRPr lang="en-US"/>
          </a:p>
        </p:txBody>
      </p:sp>
      <p:sp>
        <p:nvSpPr>
          <p:cNvPr id="3" name="Footer Placeholder 2"/>
          <p:cNvSpPr>
            <a:spLocks noGrp="1"/>
          </p:cNvSpPr>
          <p:nvPr>
            <p:ph type="ftr" sz="quarter" idx="11"/>
          </p:nvPr>
        </p:nvSpPr>
        <p:spPr/>
        <p:txBody>
          <a:bodyPr/>
          <a:lstStyle/>
          <a:p>
            <a:r>
              <a:rPr lang="en-US" dirty="0"/>
              <a:t>Preliminary Information-Subject to Revision. Not for Citation or Distribution</a:t>
            </a:r>
          </a:p>
        </p:txBody>
      </p:sp>
      <p:sp>
        <p:nvSpPr>
          <p:cNvPr id="4" name="Slide Number Placeholder 3"/>
          <p:cNvSpPr>
            <a:spLocks noGrp="1"/>
          </p:cNvSpPr>
          <p:nvPr>
            <p:ph type="sldNum" sz="quarter" idx="12"/>
          </p:nvPr>
        </p:nvSpPr>
        <p:spPr/>
        <p:txBody>
          <a:bodyPr/>
          <a:lstStyle/>
          <a:p>
            <a:fld id="{CF4A803E-F90A-4349-840A-4B5A2F6C7C64}" type="slidenum">
              <a:rPr lang="en-US" smtClean="0"/>
              <a:t>‹#›</a:t>
            </a:fld>
            <a:endParaRPr lang="en-US"/>
          </a:p>
        </p:txBody>
      </p:sp>
    </p:spTree>
    <p:extLst>
      <p:ext uri="{BB962C8B-B14F-4D97-AF65-F5344CB8AC3E}">
        <p14:creationId xmlns:p14="http://schemas.microsoft.com/office/powerpoint/2010/main" val="11458769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BB9976-FE17-4038-897D-14BF60AC61A5}" type="datetime1">
              <a:rPr lang="en-US" smtClean="0"/>
              <a:t>5/25/2017</a:t>
            </a:fld>
            <a:endParaRPr lang="en-US"/>
          </a:p>
        </p:txBody>
      </p:sp>
      <p:sp>
        <p:nvSpPr>
          <p:cNvPr id="6" name="Footer Placeholder 5"/>
          <p:cNvSpPr>
            <a:spLocks noGrp="1"/>
          </p:cNvSpPr>
          <p:nvPr>
            <p:ph type="ftr" sz="quarter" idx="11"/>
          </p:nvPr>
        </p:nvSpPr>
        <p:spPr/>
        <p:txBody>
          <a:bodyPr/>
          <a:lstStyle/>
          <a:p>
            <a:r>
              <a:rPr lang="en-US" dirty="0"/>
              <a:t>Preliminary Information-Subject to Revision. Not for Citation or Distribution</a:t>
            </a:r>
          </a:p>
        </p:txBody>
      </p:sp>
      <p:sp>
        <p:nvSpPr>
          <p:cNvPr id="7" name="Slide Number Placeholder 6"/>
          <p:cNvSpPr>
            <a:spLocks noGrp="1"/>
          </p:cNvSpPr>
          <p:nvPr>
            <p:ph type="sldNum" sz="quarter" idx="12"/>
          </p:nvPr>
        </p:nvSpPr>
        <p:spPr/>
        <p:txBody>
          <a:bodyPr/>
          <a:lstStyle/>
          <a:p>
            <a:fld id="{CF4A803E-F90A-4349-840A-4B5A2F6C7C64}" type="slidenum">
              <a:rPr lang="en-US" smtClean="0"/>
              <a:t>‹#›</a:t>
            </a:fld>
            <a:endParaRPr lang="en-US"/>
          </a:p>
        </p:txBody>
      </p:sp>
    </p:spTree>
    <p:extLst>
      <p:ext uri="{BB962C8B-B14F-4D97-AF65-F5344CB8AC3E}">
        <p14:creationId xmlns:p14="http://schemas.microsoft.com/office/powerpoint/2010/main" val="8230811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7D8B2E-B8EB-4628-BE2D-0345F465A742}" type="datetime1">
              <a:rPr lang="en-US" smtClean="0"/>
              <a:t>5/25/2017</a:t>
            </a:fld>
            <a:endParaRPr lang="en-US"/>
          </a:p>
        </p:txBody>
      </p:sp>
      <p:sp>
        <p:nvSpPr>
          <p:cNvPr id="6" name="Footer Placeholder 5"/>
          <p:cNvSpPr>
            <a:spLocks noGrp="1"/>
          </p:cNvSpPr>
          <p:nvPr>
            <p:ph type="ftr" sz="quarter" idx="11"/>
          </p:nvPr>
        </p:nvSpPr>
        <p:spPr/>
        <p:txBody>
          <a:bodyPr/>
          <a:lstStyle/>
          <a:p>
            <a:r>
              <a:rPr lang="en-US" dirty="0"/>
              <a:t>Preliminary Information-Subject to Revision. Not for Citation or Distribution</a:t>
            </a:r>
          </a:p>
        </p:txBody>
      </p:sp>
      <p:sp>
        <p:nvSpPr>
          <p:cNvPr id="7" name="Slide Number Placeholder 6"/>
          <p:cNvSpPr>
            <a:spLocks noGrp="1"/>
          </p:cNvSpPr>
          <p:nvPr>
            <p:ph type="sldNum" sz="quarter" idx="12"/>
          </p:nvPr>
        </p:nvSpPr>
        <p:spPr/>
        <p:txBody>
          <a:bodyPr/>
          <a:lstStyle/>
          <a:p>
            <a:fld id="{CF4A803E-F90A-4349-840A-4B5A2F6C7C64}" type="slidenum">
              <a:rPr lang="en-US" smtClean="0"/>
              <a:t>‹#›</a:t>
            </a:fld>
            <a:endParaRPr lang="en-US"/>
          </a:p>
        </p:txBody>
      </p:sp>
    </p:spTree>
    <p:extLst>
      <p:ext uri="{BB962C8B-B14F-4D97-AF65-F5344CB8AC3E}">
        <p14:creationId xmlns:p14="http://schemas.microsoft.com/office/powerpoint/2010/main" val="3985554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257BAF7-265F-4115-8389-44FFE5508381}" type="slidenum">
              <a:rPr lang="en-US"/>
              <a:pPr>
                <a:defRPr/>
              </a:pPr>
              <a:t>‹#›</a:t>
            </a:fld>
            <a:endParaRPr lang="en-US" dirty="0"/>
          </a:p>
        </p:txBody>
      </p:sp>
    </p:spTree>
    <p:extLst>
      <p:ext uri="{BB962C8B-B14F-4D97-AF65-F5344CB8AC3E}">
        <p14:creationId xmlns:p14="http://schemas.microsoft.com/office/powerpoint/2010/main" val="32545298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9274E5-452A-4A8F-8B69-3A4733C0ED1B}" type="datetime1">
              <a:rPr lang="en-US" smtClean="0"/>
              <a:t>5/25/2017</a:t>
            </a:fld>
            <a:endParaRPr lang="en-US"/>
          </a:p>
        </p:txBody>
      </p:sp>
      <p:sp>
        <p:nvSpPr>
          <p:cNvPr id="5" name="Footer Placeholder 4"/>
          <p:cNvSpPr>
            <a:spLocks noGrp="1"/>
          </p:cNvSpPr>
          <p:nvPr>
            <p:ph type="ftr" sz="quarter" idx="11"/>
          </p:nvPr>
        </p:nvSpPr>
        <p:spPr/>
        <p:txBody>
          <a:bodyPr/>
          <a:lstStyle/>
          <a:p>
            <a:r>
              <a:rPr lang="en-US" dirty="0"/>
              <a:t>Preliminary Information-Subject to Revision. Not for Citation or Distribution</a:t>
            </a:r>
          </a:p>
        </p:txBody>
      </p:sp>
      <p:sp>
        <p:nvSpPr>
          <p:cNvPr id="6" name="Slide Number Placeholder 5"/>
          <p:cNvSpPr>
            <a:spLocks noGrp="1"/>
          </p:cNvSpPr>
          <p:nvPr>
            <p:ph type="sldNum" sz="quarter" idx="12"/>
          </p:nvPr>
        </p:nvSpPr>
        <p:spPr/>
        <p:txBody>
          <a:bodyPr/>
          <a:lstStyle/>
          <a:p>
            <a:fld id="{CF4A803E-F90A-4349-840A-4B5A2F6C7C64}" type="slidenum">
              <a:rPr lang="en-US" smtClean="0"/>
              <a:t>‹#›</a:t>
            </a:fld>
            <a:endParaRPr lang="en-US"/>
          </a:p>
        </p:txBody>
      </p:sp>
    </p:spTree>
    <p:extLst>
      <p:ext uri="{BB962C8B-B14F-4D97-AF65-F5344CB8AC3E}">
        <p14:creationId xmlns:p14="http://schemas.microsoft.com/office/powerpoint/2010/main" val="23223418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6ED5E8-7C1F-4A1B-A237-36E42134CE44}" type="datetime1">
              <a:rPr lang="en-US" smtClean="0"/>
              <a:t>5/25/2017</a:t>
            </a:fld>
            <a:endParaRPr lang="en-US"/>
          </a:p>
        </p:txBody>
      </p:sp>
      <p:sp>
        <p:nvSpPr>
          <p:cNvPr id="5" name="Footer Placeholder 4"/>
          <p:cNvSpPr>
            <a:spLocks noGrp="1"/>
          </p:cNvSpPr>
          <p:nvPr>
            <p:ph type="ftr" sz="quarter" idx="11"/>
          </p:nvPr>
        </p:nvSpPr>
        <p:spPr/>
        <p:txBody>
          <a:bodyPr/>
          <a:lstStyle/>
          <a:p>
            <a:r>
              <a:rPr lang="en-US" dirty="0"/>
              <a:t>Preliminary Information-Subject to Revision. Not for Citation or Distribution</a:t>
            </a:r>
          </a:p>
        </p:txBody>
      </p:sp>
      <p:sp>
        <p:nvSpPr>
          <p:cNvPr id="6" name="Slide Number Placeholder 5"/>
          <p:cNvSpPr>
            <a:spLocks noGrp="1"/>
          </p:cNvSpPr>
          <p:nvPr>
            <p:ph type="sldNum" sz="quarter" idx="12"/>
          </p:nvPr>
        </p:nvSpPr>
        <p:spPr/>
        <p:txBody>
          <a:bodyPr/>
          <a:lstStyle/>
          <a:p>
            <a:fld id="{CF4A803E-F90A-4349-840A-4B5A2F6C7C64}" type="slidenum">
              <a:rPr lang="en-US" smtClean="0"/>
              <a:t>‹#›</a:t>
            </a:fld>
            <a:endParaRPr lang="en-US"/>
          </a:p>
        </p:txBody>
      </p:sp>
    </p:spTree>
    <p:extLst>
      <p:ext uri="{BB962C8B-B14F-4D97-AF65-F5344CB8AC3E}">
        <p14:creationId xmlns:p14="http://schemas.microsoft.com/office/powerpoint/2010/main" val="41623668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4F1A03-E287-4261-AF9B-7C5A2C3D9CA6}"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7F3057-4FC8-4B77-95DC-88772464D8DF}" type="slidenum">
              <a:rPr lang="en-US" smtClean="0"/>
              <a:t>‹#›</a:t>
            </a:fld>
            <a:endParaRPr lang="en-US"/>
          </a:p>
        </p:txBody>
      </p:sp>
    </p:spTree>
    <p:extLst>
      <p:ext uri="{BB962C8B-B14F-4D97-AF65-F5344CB8AC3E}">
        <p14:creationId xmlns:p14="http://schemas.microsoft.com/office/powerpoint/2010/main" val="9065848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F1A03-E287-4261-AF9B-7C5A2C3D9CA6}"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7F3057-4FC8-4B77-95DC-88772464D8DF}" type="slidenum">
              <a:rPr lang="en-US" smtClean="0"/>
              <a:t>‹#›</a:t>
            </a:fld>
            <a:endParaRPr lang="en-US"/>
          </a:p>
        </p:txBody>
      </p:sp>
    </p:spTree>
    <p:extLst>
      <p:ext uri="{BB962C8B-B14F-4D97-AF65-F5344CB8AC3E}">
        <p14:creationId xmlns:p14="http://schemas.microsoft.com/office/powerpoint/2010/main" val="39924286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4F1A03-E287-4261-AF9B-7C5A2C3D9CA6}"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7F3057-4FC8-4B77-95DC-88772464D8DF}" type="slidenum">
              <a:rPr lang="en-US" smtClean="0"/>
              <a:t>‹#›</a:t>
            </a:fld>
            <a:endParaRPr lang="en-US"/>
          </a:p>
        </p:txBody>
      </p:sp>
    </p:spTree>
    <p:extLst>
      <p:ext uri="{BB962C8B-B14F-4D97-AF65-F5344CB8AC3E}">
        <p14:creationId xmlns:p14="http://schemas.microsoft.com/office/powerpoint/2010/main" val="12862810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4F1A03-E287-4261-AF9B-7C5A2C3D9CA6}"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7F3057-4FC8-4B77-95DC-88772464D8DF}" type="slidenum">
              <a:rPr lang="en-US" smtClean="0"/>
              <a:t>‹#›</a:t>
            </a:fld>
            <a:endParaRPr lang="en-US"/>
          </a:p>
        </p:txBody>
      </p:sp>
    </p:spTree>
    <p:extLst>
      <p:ext uri="{BB962C8B-B14F-4D97-AF65-F5344CB8AC3E}">
        <p14:creationId xmlns:p14="http://schemas.microsoft.com/office/powerpoint/2010/main" val="7619145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4F1A03-E287-4261-AF9B-7C5A2C3D9CA6}" type="datetimeFigureOut">
              <a:rPr lang="en-US" smtClean="0"/>
              <a:t>5/25/2017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7F3057-4FC8-4B77-95DC-88772464D8DF}" type="slidenum">
              <a:rPr lang="en-US" smtClean="0"/>
              <a:t>‹#›</a:t>
            </a:fld>
            <a:endParaRPr lang="en-US"/>
          </a:p>
        </p:txBody>
      </p:sp>
    </p:spTree>
    <p:extLst>
      <p:ext uri="{BB962C8B-B14F-4D97-AF65-F5344CB8AC3E}">
        <p14:creationId xmlns:p14="http://schemas.microsoft.com/office/powerpoint/2010/main" val="14912170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4F1A03-E287-4261-AF9B-7C5A2C3D9CA6}" type="datetimeFigureOut">
              <a:rPr lang="en-US" smtClean="0"/>
              <a:t>5/25/2017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7F3057-4FC8-4B77-95DC-88772464D8DF}" type="slidenum">
              <a:rPr lang="en-US" smtClean="0"/>
              <a:t>‹#›</a:t>
            </a:fld>
            <a:endParaRPr lang="en-US"/>
          </a:p>
        </p:txBody>
      </p:sp>
    </p:spTree>
    <p:extLst>
      <p:ext uri="{BB962C8B-B14F-4D97-AF65-F5344CB8AC3E}">
        <p14:creationId xmlns:p14="http://schemas.microsoft.com/office/powerpoint/2010/main" val="28572037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F1A03-E287-4261-AF9B-7C5A2C3D9CA6}" type="datetimeFigureOut">
              <a:rPr lang="en-US" smtClean="0"/>
              <a:t>5/25/2017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7F3057-4FC8-4B77-95DC-88772464D8DF}" type="slidenum">
              <a:rPr lang="en-US" smtClean="0"/>
              <a:t>‹#›</a:t>
            </a:fld>
            <a:endParaRPr lang="en-US"/>
          </a:p>
        </p:txBody>
      </p:sp>
    </p:spTree>
    <p:extLst>
      <p:ext uri="{BB962C8B-B14F-4D97-AF65-F5344CB8AC3E}">
        <p14:creationId xmlns:p14="http://schemas.microsoft.com/office/powerpoint/2010/main" val="28634514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4F1A03-E287-4261-AF9B-7C5A2C3D9CA6}"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7F3057-4FC8-4B77-95DC-88772464D8DF}" type="slidenum">
              <a:rPr lang="en-US" smtClean="0"/>
              <a:t>‹#›</a:t>
            </a:fld>
            <a:endParaRPr lang="en-US"/>
          </a:p>
        </p:txBody>
      </p:sp>
    </p:spTree>
    <p:extLst>
      <p:ext uri="{BB962C8B-B14F-4D97-AF65-F5344CB8AC3E}">
        <p14:creationId xmlns:p14="http://schemas.microsoft.com/office/powerpoint/2010/main" val="3669473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761CEB3-F4FC-418D-BF47-BC0A967A4B4A}" type="slidenum">
              <a:rPr lang="en-US"/>
              <a:pPr>
                <a:defRPr/>
              </a:pPr>
              <a:t>‹#›</a:t>
            </a:fld>
            <a:endParaRPr lang="en-US" dirty="0"/>
          </a:p>
        </p:txBody>
      </p:sp>
    </p:spTree>
    <p:extLst>
      <p:ext uri="{BB962C8B-B14F-4D97-AF65-F5344CB8AC3E}">
        <p14:creationId xmlns:p14="http://schemas.microsoft.com/office/powerpoint/2010/main" val="210234571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4F1A03-E287-4261-AF9B-7C5A2C3D9CA6}"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7F3057-4FC8-4B77-95DC-88772464D8DF}" type="slidenum">
              <a:rPr lang="en-US" smtClean="0"/>
              <a:t>‹#›</a:t>
            </a:fld>
            <a:endParaRPr lang="en-US"/>
          </a:p>
        </p:txBody>
      </p:sp>
    </p:spTree>
    <p:extLst>
      <p:ext uri="{BB962C8B-B14F-4D97-AF65-F5344CB8AC3E}">
        <p14:creationId xmlns:p14="http://schemas.microsoft.com/office/powerpoint/2010/main" val="38181242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F1A03-E287-4261-AF9B-7C5A2C3D9CA6}"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7F3057-4FC8-4B77-95DC-88772464D8DF}" type="slidenum">
              <a:rPr lang="en-US" smtClean="0"/>
              <a:t>‹#›</a:t>
            </a:fld>
            <a:endParaRPr lang="en-US"/>
          </a:p>
        </p:txBody>
      </p:sp>
    </p:spTree>
    <p:extLst>
      <p:ext uri="{BB962C8B-B14F-4D97-AF65-F5344CB8AC3E}">
        <p14:creationId xmlns:p14="http://schemas.microsoft.com/office/powerpoint/2010/main" val="24103346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F1A03-E287-4261-AF9B-7C5A2C3D9CA6}"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7F3057-4FC8-4B77-95DC-88772464D8DF}" type="slidenum">
              <a:rPr lang="en-US" smtClean="0"/>
              <a:t>‹#›</a:t>
            </a:fld>
            <a:endParaRPr lang="en-US"/>
          </a:p>
        </p:txBody>
      </p:sp>
    </p:spTree>
    <p:extLst>
      <p:ext uri="{BB962C8B-B14F-4D97-AF65-F5344CB8AC3E}">
        <p14:creationId xmlns:p14="http://schemas.microsoft.com/office/powerpoint/2010/main" val="222310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2A78C0F-0B1A-4104-B0F9-6116FCFA83F5}" type="datetimeFigureOut">
              <a:rPr lang="en-US" smtClean="0">
                <a:solidFill>
                  <a:prstClr val="black">
                    <a:tint val="75000"/>
                  </a:prstClr>
                </a:solidFill>
              </a: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AFA353-2CFF-4613-88FA-8E22691D89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575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A78C0F-0B1A-4104-B0F9-6116FCFA83F5}" type="datetimeFigureOut">
              <a:rPr lang="en-US" smtClean="0">
                <a:solidFill>
                  <a:prstClr val="black">
                    <a:tint val="75000"/>
                  </a:prstClr>
                </a:solidFill>
              </a: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AFA353-2CFF-4613-88FA-8E22691D89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022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A78C0F-0B1A-4104-B0F9-6116FCFA83F5}" type="datetimeFigureOut">
              <a:rPr lang="en-US" smtClean="0">
                <a:solidFill>
                  <a:prstClr val="black">
                    <a:tint val="75000"/>
                  </a:prstClr>
                </a:solidFill>
              </a: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AFA353-2CFF-4613-88FA-8E22691D89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869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A78C0F-0B1A-4104-B0F9-6116FCFA83F5}" type="datetimeFigureOut">
              <a:rPr lang="en-US" smtClean="0">
                <a:solidFill>
                  <a:prstClr val="black">
                    <a:tint val="75000"/>
                  </a:prstClr>
                </a:solidFill>
              </a:rPr>
              <a:pPr/>
              <a:t>5/25/2017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AFA353-2CFF-4613-88FA-8E22691D89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55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A78C0F-0B1A-4104-B0F9-6116FCFA83F5}" type="datetimeFigureOut">
              <a:rPr lang="en-US" smtClean="0">
                <a:solidFill>
                  <a:prstClr val="black">
                    <a:tint val="75000"/>
                  </a:prstClr>
                </a:solidFill>
              </a:rPr>
              <a:pPr/>
              <a:t>5/25/2017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2AFA353-2CFF-4613-88FA-8E22691D89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959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A78C0F-0B1A-4104-B0F9-6116FCFA83F5}" type="datetimeFigureOut">
              <a:rPr lang="en-US" smtClean="0">
                <a:solidFill>
                  <a:prstClr val="black">
                    <a:tint val="75000"/>
                  </a:prstClr>
                </a:solidFill>
              </a:rPr>
              <a:pPr/>
              <a:t>5/25/2017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2AFA353-2CFF-4613-88FA-8E22691D89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41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78C0F-0B1A-4104-B0F9-6116FCFA83F5}" type="datetimeFigureOut">
              <a:rPr lang="en-US" smtClean="0">
                <a:solidFill>
                  <a:prstClr val="black">
                    <a:tint val="75000"/>
                  </a:prstClr>
                </a:solidFill>
              </a:rPr>
              <a:pPr/>
              <a:t>5/25/2017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2AFA353-2CFF-4613-88FA-8E22691D89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319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BDA3494-0993-4659-B734-1423149B6D2F}" type="slidenum">
              <a:rPr lang="en-US"/>
              <a:pPr>
                <a:defRPr/>
              </a:pPr>
              <a:t>‹#›</a:t>
            </a:fld>
            <a:endParaRPr lang="en-US" dirty="0"/>
          </a:p>
        </p:txBody>
      </p:sp>
    </p:spTree>
    <p:extLst>
      <p:ext uri="{BB962C8B-B14F-4D97-AF65-F5344CB8AC3E}">
        <p14:creationId xmlns:p14="http://schemas.microsoft.com/office/powerpoint/2010/main" val="2418130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2A78C0F-0B1A-4104-B0F9-6116FCFA83F5}" type="datetimeFigureOut">
              <a:rPr lang="en-US" smtClean="0">
                <a:solidFill>
                  <a:prstClr val="black">
                    <a:tint val="75000"/>
                  </a:prstClr>
                </a:solidFill>
              </a:rPr>
              <a:pPr/>
              <a:t>5/25/2017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AFA353-2CFF-4613-88FA-8E22691D89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662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2A78C0F-0B1A-4104-B0F9-6116FCFA83F5}" type="datetimeFigureOut">
              <a:rPr lang="en-US" smtClean="0">
                <a:solidFill>
                  <a:prstClr val="black">
                    <a:tint val="75000"/>
                  </a:prstClr>
                </a:solidFill>
              </a:rPr>
              <a:pPr/>
              <a:t>5/25/2017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AFA353-2CFF-4613-88FA-8E22691D89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170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A78C0F-0B1A-4104-B0F9-6116FCFA83F5}" type="datetimeFigureOut">
              <a:rPr lang="en-US" smtClean="0">
                <a:solidFill>
                  <a:prstClr val="black">
                    <a:tint val="75000"/>
                  </a:prstClr>
                </a:solidFill>
              </a: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AFA353-2CFF-4613-88FA-8E22691D89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292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A78C0F-0B1A-4104-B0F9-6116FCFA83F5}" type="datetimeFigureOut">
              <a:rPr lang="en-US" smtClean="0">
                <a:solidFill>
                  <a:prstClr val="black">
                    <a:tint val="75000"/>
                  </a:prstClr>
                </a:solidFill>
              </a: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AFA353-2CFF-4613-88FA-8E22691D89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457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008389F-131C-4716-98BC-0CC26B12A598}" type="datetimeFigureOut">
              <a:rPr lang="en-US" smtClean="0">
                <a:solidFill>
                  <a:prstClr val="black">
                    <a:tint val="75000"/>
                  </a:prstClr>
                </a:solidFill>
              </a: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3D3CF-C55B-41CB-A298-D4FEA1AB31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33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08389F-131C-4716-98BC-0CC26B12A598}" type="datetimeFigureOut">
              <a:rPr lang="en-US" smtClean="0">
                <a:solidFill>
                  <a:prstClr val="black">
                    <a:tint val="75000"/>
                  </a:prstClr>
                </a:solidFill>
              </a: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3D3CF-C55B-41CB-A298-D4FEA1AB31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791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08389F-131C-4716-98BC-0CC26B12A598}" type="datetimeFigureOut">
              <a:rPr lang="en-US" smtClean="0">
                <a:solidFill>
                  <a:prstClr val="black">
                    <a:tint val="75000"/>
                  </a:prstClr>
                </a:solidFill>
              </a: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3D3CF-C55B-41CB-A298-D4FEA1AB31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740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08389F-131C-4716-98BC-0CC26B12A598}" type="datetimeFigureOut">
              <a:rPr lang="en-US" smtClean="0">
                <a:solidFill>
                  <a:prstClr val="black">
                    <a:tint val="75000"/>
                  </a:prstClr>
                </a:solidFill>
              </a:rPr>
              <a:pPr/>
              <a:t>5/25/2017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3D3CF-C55B-41CB-A298-D4FEA1AB31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8341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08389F-131C-4716-98BC-0CC26B12A598}" type="datetimeFigureOut">
              <a:rPr lang="en-US" smtClean="0">
                <a:solidFill>
                  <a:prstClr val="black">
                    <a:tint val="75000"/>
                  </a:prstClr>
                </a:solidFill>
              </a:rPr>
              <a:pPr/>
              <a:t>5/25/2017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D3D3CF-C55B-41CB-A298-D4FEA1AB31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238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08389F-131C-4716-98BC-0CC26B12A598}" type="datetimeFigureOut">
              <a:rPr lang="en-US" smtClean="0">
                <a:solidFill>
                  <a:prstClr val="black">
                    <a:tint val="75000"/>
                  </a:prstClr>
                </a:solidFill>
              </a:rPr>
              <a:pPr/>
              <a:t>5/25/2017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D3D3CF-C55B-41CB-A298-D4FEA1AB31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660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ECCEDA4-A362-4DB0-93B8-2DB61904CD04}" type="slidenum">
              <a:rPr lang="en-US"/>
              <a:pPr>
                <a:defRPr/>
              </a:pPr>
              <a:t>‹#›</a:t>
            </a:fld>
            <a:endParaRPr lang="en-US" dirty="0"/>
          </a:p>
        </p:txBody>
      </p:sp>
    </p:spTree>
    <p:extLst>
      <p:ext uri="{BB962C8B-B14F-4D97-AF65-F5344CB8AC3E}">
        <p14:creationId xmlns:p14="http://schemas.microsoft.com/office/powerpoint/2010/main" val="18517434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8389F-131C-4716-98BC-0CC26B12A598}" type="datetimeFigureOut">
              <a:rPr lang="en-US" smtClean="0">
                <a:solidFill>
                  <a:prstClr val="black">
                    <a:tint val="75000"/>
                  </a:prstClr>
                </a:solidFill>
              </a:rPr>
              <a:pPr/>
              <a:t>5/25/2017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D3D3CF-C55B-41CB-A298-D4FEA1AB31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192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008389F-131C-4716-98BC-0CC26B12A598}" type="datetimeFigureOut">
              <a:rPr lang="en-US" smtClean="0">
                <a:solidFill>
                  <a:prstClr val="black">
                    <a:tint val="75000"/>
                  </a:prstClr>
                </a:solidFill>
              </a:rPr>
              <a:pPr/>
              <a:t>5/25/2017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3D3CF-C55B-41CB-A298-D4FEA1AB31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598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008389F-131C-4716-98BC-0CC26B12A598}" type="datetimeFigureOut">
              <a:rPr lang="en-US" smtClean="0">
                <a:solidFill>
                  <a:prstClr val="black">
                    <a:tint val="75000"/>
                  </a:prstClr>
                </a:solidFill>
              </a:rPr>
              <a:pPr/>
              <a:t>5/25/2017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3D3CF-C55B-41CB-A298-D4FEA1AB31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764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08389F-131C-4716-98BC-0CC26B12A598}" type="datetimeFigureOut">
              <a:rPr lang="en-US" smtClean="0">
                <a:solidFill>
                  <a:prstClr val="black">
                    <a:tint val="75000"/>
                  </a:prstClr>
                </a:solidFill>
              </a: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3D3CF-C55B-41CB-A298-D4FEA1AB31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65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08389F-131C-4716-98BC-0CC26B12A598}" type="datetimeFigureOut">
              <a:rPr lang="en-US" smtClean="0">
                <a:solidFill>
                  <a:prstClr val="black">
                    <a:tint val="75000"/>
                  </a:prstClr>
                </a:solidFill>
              </a: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3D3CF-C55B-41CB-A298-D4FEA1AB31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A0377FA-D68A-4E87-A04B-57215FD0DCC2}" type="datetime1">
              <a:rPr lang="en-US" smtClean="0">
                <a:solidFill>
                  <a:prstClr val="black">
                    <a:tint val="75000"/>
                  </a:prstClr>
                </a:solidFill>
              </a:rPr>
              <a:pPr>
                <a:def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CB0611-578A-40B9-9EFD-088440E391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6777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CA3F2D6-205F-49C6-AAB6-6B33C75D49F9}" type="datetime1">
              <a:rPr lang="en-US" smtClean="0">
                <a:solidFill>
                  <a:prstClr val="black">
                    <a:tint val="75000"/>
                  </a:prstClr>
                </a:solidFill>
              </a:rPr>
              <a:pPr>
                <a:def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80FB42-BFCB-42D2-9DD6-81C71BC290B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6428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752054E-5933-46C3-A86A-0998D360157A}" type="datetime1">
              <a:rPr lang="en-US" smtClean="0">
                <a:solidFill>
                  <a:prstClr val="black">
                    <a:tint val="75000"/>
                  </a:prstClr>
                </a:solidFill>
              </a:rPr>
              <a:pPr>
                <a:def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64375E-4249-4A23-9185-DE9F9C884E9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520684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479FEA1-9068-48A7-805C-4FBE82842D55}" type="datetime1">
              <a:rPr lang="en-US" smtClean="0">
                <a:solidFill>
                  <a:prstClr val="black">
                    <a:tint val="75000"/>
                  </a:prstClr>
                </a:solidFill>
              </a:rPr>
              <a:pPr>
                <a:defRPr/>
              </a:pPr>
              <a:t>5/25/2017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62B926B-5318-4B43-8CDF-B4580C4AD8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0946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8150618-0043-47DC-9507-2AEFCE5DE44D}" type="datetime1">
              <a:rPr lang="en-US" smtClean="0">
                <a:solidFill>
                  <a:prstClr val="black">
                    <a:tint val="75000"/>
                  </a:prstClr>
                </a:solidFill>
              </a:rPr>
              <a:pPr>
                <a:defRPr/>
              </a:pPr>
              <a:t>5/25/2017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93D4D24-312F-4585-82AD-899A4CB061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17855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939FA79-B243-45C3-B36A-A486B45EEAAE}" type="slidenum">
              <a:rPr lang="en-US"/>
              <a:pPr>
                <a:defRPr/>
              </a:pPr>
              <a:t>‹#›</a:t>
            </a:fld>
            <a:endParaRPr lang="en-US" dirty="0"/>
          </a:p>
        </p:txBody>
      </p:sp>
    </p:spTree>
    <p:extLst>
      <p:ext uri="{BB962C8B-B14F-4D97-AF65-F5344CB8AC3E}">
        <p14:creationId xmlns:p14="http://schemas.microsoft.com/office/powerpoint/2010/main" val="2499520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F7F1785-EFC2-4188-93D9-14CC0EADEC25}" type="datetime1">
              <a:rPr lang="en-US" smtClean="0">
                <a:solidFill>
                  <a:prstClr val="black">
                    <a:tint val="75000"/>
                  </a:prstClr>
                </a:solidFill>
              </a:rPr>
              <a:pPr>
                <a:defRPr/>
              </a:pPr>
              <a:t>5/25/2017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7CB2C19-454F-4404-B2C0-E1F060B21BB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61694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87978E-6F5B-4222-B80C-2E5F9402FB34}" type="datetime1">
              <a:rPr lang="en-US" smtClean="0">
                <a:solidFill>
                  <a:prstClr val="black">
                    <a:tint val="75000"/>
                  </a:prstClr>
                </a:solidFill>
              </a:rPr>
              <a:pPr>
                <a:defRPr/>
              </a:pPr>
              <a:t>5/25/2017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314098F-DE68-4EBF-9FA4-4DC3BC7913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196317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530EF5-8072-4CEB-BCE1-8D1361AEE593}" type="datetime1">
              <a:rPr lang="en-US" smtClean="0">
                <a:solidFill>
                  <a:prstClr val="black">
                    <a:tint val="75000"/>
                  </a:prstClr>
                </a:solidFill>
              </a:rPr>
              <a:pPr>
                <a:defRPr/>
              </a:pPr>
              <a:t>5/25/2017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0345AA-A956-44C9-BFEB-E0470060CC9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45644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590D607-245D-4CD2-94E7-BA9D26EAA288}" type="datetime1">
              <a:rPr lang="en-US" smtClean="0">
                <a:solidFill>
                  <a:prstClr val="black">
                    <a:tint val="75000"/>
                  </a:prstClr>
                </a:solidFill>
              </a:rPr>
              <a:pPr>
                <a:defRPr/>
              </a:pPr>
              <a:t>5/25/2017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47BD625-D785-4792-BB50-614E1F76E6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15922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776D507-6C37-4073-8CE9-7C495644F0AA}" type="datetime1">
              <a:rPr lang="en-US" smtClean="0">
                <a:solidFill>
                  <a:prstClr val="black">
                    <a:tint val="75000"/>
                  </a:prstClr>
                </a:solidFill>
              </a:rPr>
              <a:pPr>
                <a:def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39C5E0-0442-497E-AB80-BF67CFD36D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9419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10B41A4-7480-4A9D-B233-FB124B56F6D1}" type="datetime1">
              <a:rPr lang="en-US" smtClean="0">
                <a:solidFill>
                  <a:prstClr val="black">
                    <a:tint val="75000"/>
                  </a:prstClr>
                </a:solidFill>
              </a:rPr>
              <a:pPr>
                <a:def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3CC3ABF-051E-4F5D-8C46-C1E3926EEC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14654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72EA23B-64AF-4393-A558-89BBCAF19349}" type="datetime1">
              <a:rPr lang="en-US" smtClean="0">
                <a:solidFill>
                  <a:prstClr val="black">
                    <a:tint val="75000"/>
                  </a:prstClr>
                </a:solidFill>
              </a:r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CB0611-578A-40B9-9EFD-088440E391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13094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0F03342-A11A-4BAD-9149-82F5A9239F8F}" type="datetime1">
              <a:rPr lang="en-US" smtClean="0">
                <a:solidFill>
                  <a:prstClr val="black">
                    <a:tint val="75000"/>
                  </a:prstClr>
                </a:solidFill>
              </a:r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80FB42-BFCB-42D2-9DD6-81C71BC290B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07395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A9F1BAA-3562-45E7-91FF-06809AA27001}" type="datetime1">
              <a:rPr lang="en-US" smtClean="0">
                <a:solidFill>
                  <a:prstClr val="black">
                    <a:tint val="75000"/>
                  </a:prstClr>
                </a:solidFill>
              </a:r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64375E-4249-4A23-9185-DE9F9C884E9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27741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2E93023-5883-49FC-BE65-6E18C8E227FF}" type="datetime1">
              <a:rPr lang="en-US" smtClean="0">
                <a:solidFill>
                  <a:prstClr val="black">
                    <a:tint val="75000"/>
                  </a:prstClr>
                </a:solidFill>
              </a:rPr>
              <a:t>5/25/2017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62B926B-5318-4B43-8CDF-B4580C4AD8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5577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2BD2C7F-8C9C-442F-A13E-0919AA3B055D}" type="slidenum">
              <a:rPr lang="en-US"/>
              <a:pPr>
                <a:defRPr/>
              </a:pPr>
              <a:t>‹#›</a:t>
            </a:fld>
            <a:endParaRPr lang="en-US" dirty="0"/>
          </a:p>
        </p:txBody>
      </p:sp>
    </p:spTree>
    <p:extLst>
      <p:ext uri="{BB962C8B-B14F-4D97-AF65-F5344CB8AC3E}">
        <p14:creationId xmlns:p14="http://schemas.microsoft.com/office/powerpoint/2010/main" val="14816897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37CC34A-E7B0-445E-BDCA-E93B93BC8259}" type="datetime1">
              <a:rPr lang="en-US" smtClean="0">
                <a:solidFill>
                  <a:prstClr val="black">
                    <a:tint val="75000"/>
                  </a:prstClr>
                </a:solidFill>
              </a:rPr>
              <a:t>5/25/2017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93D4D24-312F-4585-82AD-899A4CB061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44835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510E8D-F625-4B46-AE4C-7876259FA524}" type="datetime1">
              <a:rPr lang="en-US" smtClean="0">
                <a:solidFill>
                  <a:prstClr val="black">
                    <a:tint val="75000"/>
                  </a:prstClr>
                </a:solidFill>
              </a:rPr>
              <a:t>5/25/2017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7CB2C19-454F-4404-B2C0-E1F060B21BB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8372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2C3C68-6971-441C-AA1B-29798F62FC9F}" type="datetime1">
              <a:rPr lang="en-US" smtClean="0">
                <a:solidFill>
                  <a:prstClr val="black">
                    <a:tint val="75000"/>
                  </a:prstClr>
                </a:solidFill>
              </a:rPr>
              <a:t>5/25/2017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314098F-DE68-4EBF-9FA4-4DC3BC7913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402038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A86B2C-83F1-4ED2-8A66-0C138F51C0F9}" type="datetime1">
              <a:rPr lang="en-US" smtClean="0">
                <a:solidFill>
                  <a:prstClr val="black">
                    <a:tint val="75000"/>
                  </a:prstClr>
                </a:solidFill>
              </a:rPr>
              <a:t>5/25/2017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0345AA-A956-44C9-BFEB-E0470060CC9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9439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351E877-B5D6-4AEB-94F4-3D62655BDBE0}" type="datetime1">
              <a:rPr lang="en-US" smtClean="0">
                <a:solidFill>
                  <a:prstClr val="black">
                    <a:tint val="75000"/>
                  </a:prstClr>
                </a:solidFill>
              </a:rPr>
              <a:t>5/25/2017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47BD625-D785-4792-BB50-614E1F76E6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09589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31176FB-84AE-4559-808E-7C053AA96E6A}" type="datetime1">
              <a:rPr lang="en-US" smtClean="0">
                <a:solidFill>
                  <a:prstClr val="black">
                    <a:tint val="75000"/>
                  </a:prstClr>
                </a:solidFill>
              </a:r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39C5E0-0442-497E-AB80-BF67CFD36D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852260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453D2D6-4963-4A89-9613-307D81E59D8E}" type="datetime1">
              <a:rPr lang="en-US" smtClean="0">
                <a:solidFill>
                  <a:prstClr val="black">
                    <a:tint val="75000"/>
                  </a:prstClr>
                </a:solidFill>
              </a:r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3CC3ABF-051E-4F5D-8C46-C1E3926EEC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91288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B438CE7-D9FE-4C05-9D01-3219EC26A408}"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A64C3-ACF0-4D78-973C-FF666C845C0C}" type="slidenum">
              <a:rPr lang="en-US" smtClean="0"/>
              <a:t>‹#›</a:t>
            </a:fld>
            <a:endParaRPr lang="en-US"/>
          </a:p>
        </p:txBody>
      </p:sp>
    </p:spTree>
    <p:extLst>
      <p:ext uri="{BB962C8B-B14F-4D97-AF65-F5344CB8AC3E}">
        <p14:creationId xmlns:p14="http://schemas.microsoft.com/office/powerpoint/2010/main" val="14603877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438CE7-D9FE-4C05-9D01-3219EC26A408}"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A64C3-ACF0-4D78-973C-FF666C845C0C}" type="slidenum">
              <a:rPr lang="en-US" smtClean="0"/>
              <a:t>‹#›</a:t>
            </a:fld>
            <a:endParaRPr lang="en-US"/>
          </a:p>
        </p:txBody>
      </p:sp>
    </p:spTree>
    <p:extLst>
      <p:ext uri="{BB962C8B-B14F-4D97-AF65-F5344CB8AC3E}">
        <p14:creationId xmlns:p14="http://schemas.microsoft.com/office/powerpoint/2010/main" val="11518188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438CE7-D9FE-4C05-9D01-3219EC26A408}"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A64C3-ACF0-4D78-973C-FF666C845C0C}" type="slidenum">
              <a:rPr lang="en-US" smtClean="0"/>
              <a:t>‹#›</a:t>
            </a:fld>
            <a:endParaRPr lang="en-US"/>
          </a:p>
        </p:txBody>
      </p:sp>
    </p:spTree>
    <p:extLst>
      <p:ext uri="{BB962C8B-B14F-4D97-AF65-F5344CB8AC3E}">
        <p14:creationId xmlns:p14="http://schemas.microsoft.com/office/powerpoint/2010/main" val="794116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507301E-575A-42DA-B441-84E3D5CDF204}" type="slidenum">
              <a:rPr lang="en-US"/>
              <a:pPr>
                <a:defRPr/>
              </a:pPr>
              <a:t>‹#›</a:t>
            </a:fld>
            <a:endParaRPr lang="en-US" dirty="0"/>
          </a:p>
        </p:txBody>
      </p:sp>
    </p:spTree>
    <p:extLst>
      <p:ext uri="{BB962C8B-B14F-4D97-AF65-F5344CB8AC3E}">
        <p14:creationId xmlns:p14="http://schemas.microsoft.com/office/powerpoint/2010/main" val="42807590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438CE7-D9FE-4C05-9D01-3219EC26A408}"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A64C3-ACF0-4D78-973C-FF666C845C0C}" type="slidenum">
              <a:rPr lang="en-US" smtClean="0"/>
              <a:t>‹#›</a:t>
            </a:fld>
            <a:endParaRPr lang="en-US"/>
          </a:p>
        </p:txBody>
      </p:sp>
    </p:spTree>
    <p:extLst>
      <p:ext uri="{BB962C8B-B14F-4D97-AF65-F5344CB8AC3E}">
        <p14:creationId xmlns:p14="http://schemas.microsoft.com/office/powerpoint/2010/main" val="14987503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438CE7-D9FE-4C05-9D01-3219EC26A408}" type="datetimeFigureOut">
              <a:rPr lang="en-US" smtClean="0"/>
              <a:t>5/25/2017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0A64C3-ACF0-4D78-973C-FF666C845C0C}" type="slidenum">
              <a:rPr lang="en-US" smtClean="0"/>
              <a:t>‹#›</a:t>
            </a:fld>
            <a:endParaRPr lang="en-US"/>
          </a:p>
        </p:txBody>
      </p:sp>
    </p:spTree>
    <p:extLst>
      <p:ext uri="{BB962C8B-B14F-4D97-AF65-F5344CB8AC3E}">
        <p14:creationId xmlns:p14="http://schemas.microsoft.com/office/powerpoint/2010/main" val="14458010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438CE7-D9FE-4C05-9D01-3219EC26A408}" type="datetimeFigureOut">
              <a:rPr lang="en-US" smtClean="0"/>
              <a:t>5/25/2017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0A64C3-ACF0-4D78-973C-FF666C845C0C}" type="slidenum">
              <a:rPr lang="en-US" smtClean="0"/>
              <a:t>‹#›</a:t>
            </a:fld>
            <a:endParaRPr lang="en-US"/>
          </a:p>
        </p:txBody>
      </p:sp>
    </p:spTree>
    <p:extLst>
      <p:ext uri="{BB962C8B-B14F-4D97-AF65-F5344CB8AC3E}">
        <p14:creationId xmlns:p14="http://schemas.microsoft.com/office/powerpoint/2010/main" val="23620909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438CE7-D9FE-4C05-9D01-3219EC26A408}" type="datetimeFigureOut">
              <a:rPr lang="en-US" smtClean="0"/>
              <a:t>5/25/2017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0A64C3-ACF0-4D78-973C-FF666C845C0C}" type="slidenum">
              <a:rPr lang="en-US" smtClean="0"/>
              <a:t>‹#›</a:t>
            </a:fld>
            <a:endParaRPr lang="en-US"/>
          </a:p>
        </p:txBody>
      </p:sp>
    </p:spTree>
    <p:extLst>
      <p:ext uri="{BB962C8B-B14F-4D97-AF65-F5344CB8AC3E}">
        <p14:creationId xmlns:p14="http://schemas.microsoft.com/office/powerpoint/2010/main" val="14301219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B438CE7-D9FE-4C05-9D01-3219EC26A408}"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A64C3-ACF0-4D78-973C-FF666C845C0C}" type="slidenum">
              <a:rPr lang="en-US" smtClean="0"/>
              <a:t>‹#›</a:t>
            </a:fld>
            <a:endParaRPr lang="en-US"/>
          </a:p>
        </p:txBody>
      </p:sp>
    </p:spTree>
    <p:extLst>
      <p:ext uri="{BB962C8B-B14F-4D97-AF65-F5344CB8AC3E}">
        <p14:creationId xmlns:p14="http://schemas.microsoft.com/office/powerpoint/2010/main" val="4498364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B438CE7-D9FE-4C05-9D01-3219EC26A408}"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A64C3-ACF0-4D78-973C-FF666C845C0C}" type="slidenum">
              <a:rPr lang="en-US" smtClean="0"/>
              <a:t>‹#›</a:t>
            </a:fld>
            <a:endParaRPr lang="en-US"/>
          </a:p>
        </p:txBody>
      </p:sp>
    </p:spTree>
    <p:extLst>
      <p:ext uri="{BB962C8B-B14F-4D97-AF65-F5344CB8AC3E}">
        <p14:creationId xmlns:p14="http://schemas.microsoft.com/office/powerpoint/2010/main" val="17401260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438CE7-D9FE-4C05-9D01-3219EC26A408}"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A64C3-ACF0-4D78-973C-FF666C845C0C}" type="slidenum">
              <a:rPr lang="en-US" smtClean="0"/>
              <a:t>‹#›</a:t>
            </a:fld>
            <a:endParaRPr lang="en-US"/>
          </a:p>
        </p:txBody>
      </p:sp>
    </p:spTree>
    <p:extLst>
      <p:ext uri="{BB962C8B-B14F-4D97-AF65-F5344CB8AC3E}">
        <p14:creationId xmlns:p14="http://schemas.microsoft.com/office/powerpoint/2010/main" val="37827517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438CE7-D9FE-4C05-9D01-3219EC26A408}"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A64C3-ACF0-4D78-973C-FF666C845C0C}" type="slidenum">
              <a:rPr lang="en-US" smtClean="0"/>
              <a:t>‹#›</a:t>
            </a:fld>
            <a:endParaRPr lang="en-US"/>
          </a:p>
        </p:txBody>
      </p:sp>
    </p:spTree>
    <p:extLst>
      <p:ext uri="{BB962C8B-B14F-4D97-AF65-F5344CB8AC3E}">
        <p14:creationId xmlns:p14="http://schemas.microsoft.com/office/powerpoint/2010/main" val="42346967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0264226-1233-4475-B34E-4A309381D1DA}" type="datetimeFigureOut">
              <a:rPr lang="en-US"/>
              <a:pPr>
                <a:defRPr/>
              </a:pPr>
              <a:t>5/25/2017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585CAD-B987-44E8-B68E-DCEC7BBDD5E4}" type="slidenum">
              <a:rPr lang="en-US" altLang="en-US"/>
              <a:pPr>
                <a:defRPr/>
              </a:pPr>
              <a:t>‹#›</a:t>
            </a:fld>
            <a:endParaRPr lang="en-US" altLang="en-US"/>
          </a:p>
        </p:txBody>
      </p:sp>
    </p:spTree>
    <p:extLst>
      <p:ext uri="{BB962C8B-B14F-4D97-AF65-F5344CB8AC3E}">
        <p14:creationId xmlns:p14="http://schemas.microsoft.com/office/powerpoint/2010/main" val="231287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14FA9B-9EEC-4DB6-B71D-DA6E2B2AD9DC}" type="datetimeFigureOut">
              <a:rPr lang="en-US"/>
              <a:pPr>
                <a:defRPr/>
              </a:pPr>
              <a:t>5/25/2017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E97EB-34A1-421A-A716-83782369FC6D}" type="slidenum">
              <a:rPr lang="en-US" altLang="en-US"/>
              <a:pPr>
                <a:defRPr/>
              </a:pPr>
              <a:t>‹#›</a:t>
            </a:fld>
            <a:endParaRPr lang="en-US" altLang="en-US"/>
          </a:p>
        </p:txBody>
      </p:sp>
    </p:spTree>
    <p:extLst>
      <p:ext uri="{BB962C8B-B14F-4D97-AF65-F5344CB8AC3E}">
        <p14:creationId xmlns:p14="http://schemas.microsoft.com/office/powerpoint/2010/main" val="3239633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B671A3E-C7BC-48C2-9752-F9A70F3CE20E}" type="slidenum">
              <a:rPr lang="en-US"/>
              <a:pPr>
                <a:defRPr/>
              </a:pPr>
              <a:t>‹#›</a:t>
            </a:fld>
            <a:endParaRPr lang="en-US" dirty="0"/>
          </a:p>
        </p:txBody>
      </p:sp>
    </p:spTree>
    <p:extLst>
      <p:ext uri="{BB962C8B-B14F-4D97-AF65-F5344CB8AC3E}">
        <p14:creationId xmlns:p14="http://schemas.microsoft.com/office/powerpoint/2010/main" val="20884653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C9640CA-F8BB-4C13-AABC-58F4103B9527}" type="datetimeFigureOut">
              <a:rPr lang="en-US"/>
              <a:pPr>
                <a:defRPr/>
              </a:pPr>
              <a:t>5/25/2017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FC1F4F-0DD9-492E-AD1D-D89532DA8A30}" type="slidenum">
              <a:rPr lang="en-US" altLang="en-US"/>
              <a:pPr>
                <a:defRPr/>
              </a:pPr>
              <a:t>‹#›</a:t>
            </a:fld>
            <a:endParaRPr lang="en-US" altLang="en-US"/>
          </a:p>
        </p:txBody>
      </p:sp>
    </p:spTree>
    <p:extLst>
      <p:ext uri="{BB962C8B-B14F-4D97-AF65-F5344CB8AC3E}">
        <p14:creationId xmlns:p14="http://schemas.microsoft.com/office/powerpoint/2010/main" val="1183557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7EC44B7-AA64-4368-B9CB-170BA375EA6E}" type="datetimeFigureOut">
              <a:rPr lang="en-US"/>
              <a:pPr>
                <a:defRPr/>
              </a:pPr>
              <a:t>5/25/2017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B1217D-F595-40B0-A82A-769C67032C8A}" type="slidenum">
              <a:rPr lang="en-US" altLang="en-US"/>
              <a:pPr>
                <a:defRPr/>
              </a:pPr>
              <a:t>‹#›</a:t>
            </a:fld>
            <a:endParaRPr lang="en-US" altLang="en-US"/>
          </a:p>
        </p:txBody>
      </p:sp>
    </p:spTree>
    <p:extLst>
      <p:ext uri="{BB962C8B-B14F-4D97-AF65-F5344CB8AC3E}">
        <p14:creationId xmlns:p14="http://schemas.microsoft.com/office/powerpoint/2010/main" val="5049328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60F94DF-C7C2-46DE-98DC-445D102F2701}" type="datetimeFigureOut">
              <a:rPr lang="en-US"/>
              <a:pPr>
                <a:defRPr/>
              </a:pPr>
              <a:t>5/25/2017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C28FDB9-21A6-46EB-BC89-A0289314D832}" type="slidenum">
              <a:rPr lang="en-US" altLang="en-US"/>
              <a:pPr>
                <a:defRPr/>
              </a:pPr>
              <a:t>‹#›</a:t>
            </a:fld>
            <a:endParaRPr lang="en-US" altLang="en-US"/>
          </a:p>
        </p:txBody>
      </p:sp>
    </p:spTree>
    <p:extLst>
      <p:ext uri="{BB962C8B-B14F-4D97-AF65-F5344CB8AC3E}">
        <p14:creationId xmlns:p14="http://schemas.microsoft.com/office/powerpoint/2010/main" val="24247671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B29DEA0-BDA7-47FE-879C-A0E2F12CFA68}" type="datetimeFigureOut">
              <a:rPr lang="en-US"/>
              <a:pPr>
                <a:defRPr/>
              </a:pPr>
              <a:t>5/25/2017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C1416DF-3EB6-43B5-B373-D7F50B84E867}" type="slidenum">
              <a:rPr lang="en-US" altLang="en-US"/>
              <a:pPr>
                <a:defRPr/>
              </a:pPr>
              <a:t>‹#›</a:t>
            </a:fld>
            <a:endParaRPr lang="en-US" altLang="en-US"/>
          </a:p>
        </p:txBody>
      </p:sp>
    </p:spTree>
    <p:extLst>
      <p:ext uri="{BB962C8B-B14F-4D97-AF65-F5344CB8AC3E}">
        <p14:creationId xmlns:p14="http://schemas.microsoft.com/office/powerpoint/2010/main" val="38239389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9AC77F4-44A7-4216-88A1-8042B1749618}" type="datetimeFigureOut">
              <a:rPr lang="en-US"/>
              <a:pPr>
                <a:defRPr/>
              </a:pPr>
              <a:t>5/25/2017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0D9DBA9-EC12-4A45-8D26-379307C43FE1}" type="slidenum">
              <a:rPr lang="en-US" altLang="en-US"/>
              <a:pPr>
                <a:defRPr/>
              </a:pPr>
              <a:t>‹#›</a:t>
            </a:fld>
            <a:endParaRPr lang="en-US" altLang="en-US"/>
          </a:p>
        </p:txBody>
      </p:sp>
    </p:spTree>
    <p:extLst>
      <p:ext uri="{BB962C8B-B14F-4D97-AF65-F5344CB8AC3E}">
        <p14:creationId xmlns:p14="http://schemas.microsoft.com/office/powerpoint/2010/main" val="10552280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3554708-6780-4186-AAF2-F45EF0A02BAA}" type="datetimeFigureOut">
              <a:rPr lang="en-US"/>
              <a:pPr>
                <a:defRPr/>
              </a:pPr>
              <a:t>5/25/2017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23C81B-7E37-4DDD-B359-AE02D8F02EB0}" type="slidenum">
              <a:rPr lang="en-US" altLang="en-US"/>
              <a:pPr>
                <a:defRPr/>
              </a:pPr>
              <a:t>‹#›</a:t>
            </a:fld>
            <a:endParaRPr lang="en-US" altLang="en-US"/>
          </a:p>
        </p:txBody>
      </p:sp>
    </p:spTree>
    <p:extLst>
      <p:ext uri="{BB962C8B-B14F-4D97-AF65-F5344CB8AC3E}">
        <p14:creationId xmlns:p14="http://schemas.microsoft.com/office/powerpoint/2010/main" val="35196739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8F6E0D3-AB4E-4D58-8499-EBF6689731A4}" type="datetimeFigureOut">
              <a:rPr lang="en-US"/>
              <a:pPr>
                <a:defRPr/>
              </a:pPr>
              <a:t>5/25/2017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BB1BAE-F2FC-43AF-AF83-1C7EEF24DC5F}" type="slidenum">
              <a:rPr lang="en-US" altLang="en-US"/>
              <a:pPr>
                <a:defRPr/>
              </a:pPr>
              <a:t>‹#›</a:t>
            </a:fld>
            <a:endParaRPr lang="en-US" altLang="en-US"/>
          </a:p>
        </p:txBody>
      </p:sp>
    </p:spTree>
    <p:extLst>
      <p:ext uri="{BB962C8B-B14F-4D97-AF65-F5344CB8AC3E}">
        <p14:creationId xmlns:p14="http://schemas.microsoft.com/office/powerpoint/2010/main" val="37976066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54D1B9-F4C3-438F-940E-A3528038E5CB}" type="datetimeFigureOut">
              <a:rPr lang="en-US"/>
              <a:pPr>
                <a:defRPr/>
              </a:pPr>
              <a:t>5/25/2017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50C471-E437-42CD-889E-70BA60CE2394}" type="slidenum">
              <a:rPr lang="en-US" altLang="en-US"/>
              <a:pPr>
                <a:defRPr/>
              </a:pPr>
              <a:t>‹#›</a:t>
            </a:fld>
            <a:endParaRPr lang="en-US" altLang="en-US"/>
          </a:p>
        </p:txBody>
      </p:sp>
    </p:spTree>
    <p:extLst>
      <p:ext uri="{BB962C8B-B14F-4D97-AF65-F5344CB8AC3E}">
        <p14:creationId xmlns:p14="http://schemas.microsoft.com/office/powerpoint/2010/main" val="22841111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9FAB6B-185C-4C64-AD01-88906B381092}" type="datetimeFigureOut">
              <a:rPr lang="en-US"/>
              <a:pPr>
                <a:defRPr/>
              </a:pPr>
              <a:t>5/25/2017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BBE080-05A3-4646-A9F7-9045AC5C6284}" type="slidenum">
              <a:rPr lang="en-US" altLang="en-US"/>
              <a:pPr>
                <a:defRPr/>
              </a:pPr>
              <a:t>‹#›</a:t>
            </a:fld>
            <a:endParaRPr lang="en-US" altLang="en-US"/>
          </a:p>
        </p:txBody>
      </p:sp>
    </p:spTree>
    <p:extLst>
      <p:ext uri="{BB962C8B-B14F-4D97-AF65-F5344CB8AC3E}">
        <p14:creationId xmlns:p14="http://schemas.microsoft.com/office/powerpoint/2010/main" val="17515749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0339C4-D9FC-4725-B395-AF1C420978FE}" type="datetime1">
              <a:rPr lang="en-US" smtClean="0">
                <a:solidFill>
                  <a:prstClr val="black">
                    <a:tint val="75000"/>
                  </a:prstClr>
                </a:solidFill>
              </a: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Preliminary Information-Subject to Revision. Not for Citation or Distribution</a:t>
            </a:r>
          </a:p>
        </p:txBody>
      </p:sp>
      <p:sp>
        <p:nvSpPr>
          <p:cNvPr id="6" name="Slide Number Placeholder 5"/>
          <p:cNvSpPr>
            <a:spLocks noGrp="1"/>
          </p:cNvSpPr>
          <p:nvPr>
            <p:ph type="sldNum" sz="quarter" idx="12"/>
          </p:nvPr>
        </p:nvSpPr>
        <p:spPr/>
        <p:txBody>
          <a:bodyPr/>
          <a:lstStyle/>
          <a:p>
            <a:fld id="{CF4A803E-F90A-4349-840A-4B5A2F6C7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19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718528F-A286-43D7-9751-B6A09ECD9DAD}" type="slidenum">
              <a:rPr lang="en-US"/>
              <a:pPr>
                <a:defRPr/>
              </a:pPr>
              <a:t>‹#›</a:t>
            </a:fld>
            <a:endParaRPr lang="en-US" dirty="0"/>
          </a:p>
        </p:txBody>
      </p:sp>
    </p:spTree>
    <p:extLst>
      <p:ext uri="{BB962C8B-B14F-4D97-AF65-F5344CB8AC3E}">
        <p14:creationId xmlns:p14="http://schemas.microsoft.com/office/powerpoint/2010/main" val="28559502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92E3D3-5EF0-46AB-BF6D-59B0E3FEA489}" type="datetime1">
              <a:rPr lang="en-US" smtClean="0">
                <a:solidFill>
                  <a:prstClr val="black">
                    <a:tint val="75000"/>
                  </a:prstClr>
                </a:solidFill>
              </a: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Preliminary Information-Subject to Revision. Not for Citation or Distribution</a:t>
            </a:r>
          </a:p>
        </p:txBody>
      </p:sp>
      <p:sp>
        <p:nvSpPr>
          <p:cNvPr id="6" name="Slide Number Placeholder 5"/>
          <p:cNvSpPr>
            <a:spLocks noGrp="1"/>
          </p:cNvSpPr>
          <p:nvPr>
            <p:ph type="sldNum" sz="quarter" idx="12"/>
          </p:nvPr>
        </p:nvSpPr>
        <p:spPr/>
        <p:txBody>
          <a:bodyPr/>
          <a:lstStyle/>
          <a:p>
            <a:fld id="{CF4A803E-F90A-4349-840A-4B5A2F6C7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95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6CEB65-F628-44E8-AB5A-7A50860B2C6E}" type="datetime1">
              <a:rPr lang="en-US" smtClean="0">
                <a:solidFill>
                  <a:prstClr val="black">
                    <a:tint val="75000"/>
                  </a:prstClr>
                </a:solidFill>
              </a: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Preliminary Information-Subject to Revision. Not for Citation or Distribution</a:t>
            </a:r>
          </a:p>
        </p:txBody>
      </p:sp>
      <p:sp>
        <p:nvSpPr>
          <p:cNvPr id="6" name="Slide Number Placeholder 5"/>
          <p:cNvSpPr>
            <a:spLocks noGrp="1"/>
          </p:cNvSpPr>
          <p:nvPr>
            <p:ph type="sldNum" sz="quarter" idx="12"/>
          </p:nvPr>
        </p:nvSpPr>
        <p:spPr/>
        <p:txBody>
          <a:bodyPr/>
          <a:lstStyle/>
          <a:p>
            <a:fld id="{CF4A803E-F90A-4349-840A-4B5A2F6C7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37554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0ACE68-7E6F-4A1B-B2C4-5908233FC7FD}" type="datetime1">
              <a:rPr lang="en-US" smtClean="0">
                <a:solidFill>
                  <a:prstClr val="black">
                    <a:tint val="75000"/>
                  </a:prstClr>
                </a:solidFill>
              </a:rPr>
              <a:pPr/>
              <a:t>5/25/2017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Preliminary Information-Subject to Revision. Not for Citation or Distribution</a:t>
            </a:r>
          </a:p>
        </p:txBody>
      </p:sp>
      <p:sp>
        <p:nvSpPr>
          <p:cNvPr id="7" name="Slide Number Placeholder 6"/>
          <p:cNvSpPr>
            <a:spLocks noGrp="1"/>
          </p:cNvSpPr>
          <p:nvPr>
            <p:ph type="sldNum" sz="quarter" idx="12"/>
          </p:nvPr>
        </p:nvSpPr>
        <p:spPr/>
        <p:txBody>
          <a:bodyPr/>
          <a:lstStyle/>
          <a:p>
            <a:fld id="{CF4A803E-F90A-4349-840A-4B5A2F6C7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5140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3711A-DC20-452D-8989-191F45C0EC08}" type="datetime1">
              <a:rPr lang="en-US" smtClean="0">
                <a:solidFill>
                  <a:prstClr val="black">
                    <a:tint val="75000"/>
                  </a:prstClr>
                </a:solidFill>
              </a:rPr>
              <a:pPr/>
              <a:t>5/25/2017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Preliminary Information-Subject to Revision. Not for Citation or Distribution</a:t>
            </a:r>
          </a:p>
        </p:txBody>
      </p:sp>
      <p:sp>
        <p:nvSpPr>
          <p:cNvPr id="9" name="Slide Number Placeholder 8"/>
          <p:cNvSpPr>
            <a:spLocks noGrp="1"/>
          </p:cNvSpPr>
          <p:nvPr>
            <p:ph type="sldNum" sz="quarter" idx="12"/>
          </p:nvPr>
        </p:nvSpPr>
        <p:spPr/>
        <p:txBody>
          <a:bodyPr/>
          <a:lstStyle/>
          <a:p>
            <a:fld id="{CF4A803E-F90A-4349-840A-4B5A2F6C7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0569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FAF23E-8CB9-4E39-9BF1-6E934E5CCA9F}" type="datetime1">
              <a:rPr lang="en-US" smtClean="0">
                <a:solidFill>
                  <a:prstClr val="black">
                    <a:tint val="75000"/>
                  </a:prstClr>
                </a:solidFill>
              </a:rPr>
              <a:pPr/>
              <a:t>5/25/2017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Preliminary Information-Subject to Revision. Not for Citation or Distribution</a:t>
            </a:r>
          </a:p>
        </p:txBody>
      </p:sp>
      <p:sp>
        <p:nvSpPr>
          <p:cNvPr id="5" name="Slide Number Placeholder 4"/>
          <p:cNvSpPr>
            <a:spLocks noGrp="1"/>
          </p:cNvSpPr>
          <p:nvPr>
            <p:ph type="sldNum" sz="quarter" idx="12"/>
          </p:nvPr>
        </p:nvSpPr>
        <p:spPr/>
        <p:txBody>
          <a:bodyPr/>
          <a:lstStyle/>
          <a:p>
            <a:fld id="{CF4A803E-F90A-4349-840A-4B5A2F6C7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0755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4562A-371D-4F72-ACF9-56F54C52C7B5}" type="datetime1">
              <a:rPr lang="en-US" smtClean="0">
                <a:solidFill>
                  <a:prstClr val="black">
                    <a:tint val="75000"/>
                  </a:prstClr>
                </a:solidFill>
              </a:rPr>
              <a:pPr/>
              <a:t>5/25/2017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Preliminary Information-Subject to Revision. Not for Citation or Distribution</a:t>
            </a:r>
          </a:p>
        </p:txBody>
      </p:sp>
      <p:sp>
        <p:nvSpPr>
          <p:cNvPr id="4" name="Slide Number Placeholder 3"/>
          <p:cNvSpPr>
            <a:spLocks noGrp="1"/>
          </p:cNvSpPr>
          <p:nvPr>
            <p:ph type="sldNum" sz="quarter" idx="12"/>
          </p:nvPr>
        </p:nvSpPr>
        <p:spPr/>
        <p:txBody>
          <a:bodyPr/>
          <a:lstStyle/>
          <a:p>
            <a:fld id="{CF4A803E-F90A-4349-840A-4B5A2F6C7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7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4BB9976-FE17-4038-897D-14BF60AC61A5}" type="datetime1">
              <a:rPr lang="en-US" smtClean="0">
                <a:solidFill>
                  <a:prstClr val="black">
                    <a:tint val="75000"/>
                  </a:prstClr>
                </a:solidFill>
              </a:rPr>
              <a:pPr/>
              <a:t>5/25/2017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Preliminary Information-Subject to Revision. Not for Citation or Distribution</a:t>
            </a:r>
          </a:p>
        </p:txBody>
      </p:sp>
      <p:sp>
        <p:nvSpPr>
          <p:cNvPr id="7" name="Slide Number Placeholder 6"/>
          <p:cNvSpPr>
            <a:spLocks noGrp="1"/>
          </p:cNvSpPr>
          <p:nvPr>
            <p:ph type="sldNum" sz="quarter" idx="12"/>
          </p:nvPr>
        </p:nvSpPr>
        <p:spPr/>
        <p:txBody>
          <a:bodyPr/>
          <a:lstStyle/>
          <a:p>
            <a:fld id="{CF4A803E-F90A-4349-840A-4B5A2F6C7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510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27D8B2E-B8EB-4628-BE2D-0345F465A742}" type="datetime1">
              <a:rPr lang="en-US" smtClean="0">
                <a:solidFill>
                  <a:prstClr val="black">
                    <a:tint val="75000"/>
                  </a:prstClr>
                </a:solidFill>
              </a:rPr>
              <a:pPr/>
              <a:t>5/25/2017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Preliminary Information-Subject to Revision. Not for Citation or Distribution</a:t>
            </a:r>
          </a:p>
        </p:txBody>
      </p:sp>
      <p:sp>
        <p:nvSpPr>
          <p:cNvPr id="7" name="Slide Number Placeholder 6"/>
          <p:cNvSpPr>
            <a:spLocks noGrp="1"/>
          </p:cNvSpPr>
          <p:nvPr>
            <p:ph type="sldNum" sz="quarter" idx="12"/>
          </p:nvPr>
        </p:nvSpPr>
        <p:spPr/>
        <p:txBody>
          <a:bodyPr/>
          <a:lstStyle/>
          <a:p>
            <a:fld id="{CF4A803E-F90A-4349-840A-4B5A2F6C7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3187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9274E5-452A-4A8F-8B69-3A4733C0ED1B}" type="datetime1">
              <a:rPr lang="en-US" smtClean="0">
                <a:solidFill>
                  <a:prstClr val="black">
                    <a:tint val="75000"/>
                  </a:prstClr>
                </a:solidFill>
              </a: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Preliminary Information-Subject to Revision. Not for Citation or Distribution</a:t>
            </a:r>
          </a:p>
        </p:txBody>
      </p:sp>
      <p:sp>
        <p:nvSpPr>
          <p:cNvPr id="6" name="Slide Number Placeholder 5"/>
          <p:cNvSpPr>
            <a:spLocks noGrp="1"/>
          </p:cNvSpPr>
          <p:nvPr>
            <p:ph type="sldNum" sz="quarter" idx="12"/>
          </p:nvPr>
        </p:nvSpPr>
        <p:spPr/>
        <p:txBody>
          <a:bodyPr/>
          <a:lstStyle/>
          <a:p>
            <a:fld id="{CF4A803E-F90A-4349-840A-4B5A2F6C7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9053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6ED5E8-7C1F-4A1B-A237-36E42134CE44}" type="datetime1">
              <a:rPr lang="en-US" smtClean="0">
                <a:solidFill>
                  <a:prstClr val="black">
                    <a:tint val="75000"/>
                  </a:prstClr>
                </a:solidFill>
              </a:rPr>
              <a:pPr/>
              <a:t>5/25/2017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Preliminary Information-Subject to Revision. Not for Citation or Distribution</a:t>
            </a:r>
          </a:p>
        </p:txBody>
      </p:sp>
      <p:sp>
        <p:nvSpPr>
          <p:cNvPr id="6" name="Slide Number Placeholder 5"/>
          <p:cNvSpPr>
            <a:spLocks noGrp="1"/>
          </p:cNvSpPr>
          <p:nvPr>
            <p:ph type="sldNum" sz="quarter" idx="12"/>
          </p:nvPr>
        </p:nvSpPr>
        <p:spPr/>
        <p:txBody>
          <a:bodyPr/>
          <a:lstStyle/>
          <a:p>
            <a:fld id="{CF4A803E-F90A-4349-840A-4B5A2F6C7C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45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26D910F-C524-4913-905A-CC92F8EB37CA}" type="slidenum">
              <a:rPr lang="en-US"/>
              <a:pPr>
                <a:defRPr/>
              </a:pPr>
              <a:t>‹#›</a:t>
            </a:fld>
            <a:endParaRPr lang="en-US" dirty="0"/>
          </a:p>
        </p:txBody>
      </p:sp>
    </p:spTree>
    <p:extLst>
      <p:ext uri="{BB962C8B-B14F-4D97-AF65-F5344CB8AC3E}">
        <p14:creationId xmlns:p14="http://schemas.microsoft.com/office/powerpoint/2010/main" val="14324265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EF006C-A4A6-49B0-8344-15CF1BEF9CB8}" type="datetime1">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FF22C-CE0B-4172-A7F4-72D921E2FB8A}" type="slidenum">
              <a:rPr lang="en-US" smtClean="0"/>
              <a:pPr/>
              <a:t>‹#›</a:t>
            </a:fld>
            <a:endParaRPr lang="en-US"/>
          </a:p>
        </p:txBody>
      </p:sp>
    </p:spTree>
    <p:extLst>
      <p:ext uri="{BB962C8B-B14F-4D97-AF65-F5344CB8AC3E}">
        <p14:creationId xmlns:p14="http://schemas.microsoft.com/office/powerpoint/2010/main" val="15999900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B31F83-D44B-4158-8720-582519672CAB}" type="datetime1">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FF22C-CE0B-4172-A7F4-72D921E2FB8A}" type="slidenum">
              <a:rPr lang="en-US" smtClean="0"/>
              <a:pPr/>
              <a:t>‹#›</a:t>
            </a:fld>
            <a:endParaRPr lang="en-US"/>
          </a:p>
        </p:txBody>
      </p:sp>
    </p:spTree>
    <p:extLst>
      <p:ext uri="{BB962C8B-B14F-4D97-AF65-F5344CB8AC3E}">
        <p14:creationId xmlns:p14="http://schemas.microsoft.com/office/powerpoint/2010/main" val="38866266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87CB11-33CF-406B-91B0-FC9E859C5A58}" type="datetime1">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FF22C-CE0B-4172-A7F4-72D921E2FB8A}" type="slidenum">
              <a:rPr lang="en-US" smtClean="0"/>
              <a:pPr/>
              <a:t>‹#›</a:t>
            </a:fld>
            <a:endParaRPr lang="en-US"/>
          </a:p>
        </p:txBody>
      </p:sp>
    </p:spTree>
    <p:extLst>
      <p:ext uri="{BB962C8B-B14F-4D97-AF65-F5344CB8AC3E}">
        <p14:creationId xmlns:p14="http://schemas.microsoft.com/office/powerpoint/2010/main" val="13338928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15F32D-5C93-46B6-95F4-548A1E57532E}" type="datetime1">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FF22C-CE0B-4172-A7F4-72D921E2FB8A}" type="slidenum">
              <a:rPr lang="en-US" smtClean="0"/>
              <a:pPr/>
              <a:t>‹#›</a:t>
            </a:fld>
            <a:endParaRPr lang="en-US"/>
          </a:p>
        </p:txBody>
      </p:sp>
    </p:spTree>
    <p:extLst>
      <p:ext uri="{BB962C8B-B14F-4D97-AF65-F5344CB8AC3E}">
        <p14:creationId xmlns:p14="http://schemas.microsoft.com/office/powerpoint/2010/main" val="13152014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C9FE50-E2D4-449B-97E2-C37A55C2C315}" type="datetime1">
              <a:rPr lang="en-US" smtClean="0"/>
              <a:t>5/25/2017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8FF22C-CE0B-4172-A7F4-72D921E2FB8A}" type="slidenum">
              <a:rPr lang="en-US" smtClean="0"/>
              <a:pPr/>
              <a:t>‹#›</a:t>
            </a:fld>
            <a:endParaRPr lang="en-US"/>
          </a:p>
        </p:txBody>
      </p:sp>
    </p:spTree>
    <p:extLst>
      <p:ext uri="{BB962C8B-B14F-4D97-AF65-F5344CB8AC3E}">
        <p14:creationId xmlns:p14="http://schemas.microsoft.com/office/powerpoint/2010/main" val="35717211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47D95F-4695-408C-8982-DC5B52E07ED7}" type="datetime1">
              <a:rPr lang="en-US" smtClean="0"/>
              <a:t>5/25/2017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8FF22C-CE0B-4172-A7F4-72D921E2FB8A}" type="slidenum">
              <a:rPr lang="en-US" smtClean="0"/>
              <a:pPr/>
              <a:t>‹#›</a:t>
            </a:fld>
            <a:endParaRPr lang="en-US"/>
          </a:p>
        </p:txBody>
      </p:sp>
    </p:spTree>
    <p:extLst>
      <p:ext uri="{BB962C8B-B14F-4D97-AF65-F5344CB8AC3E}">
        <p14:creationId xmlns:p14="http://schemas.microsoft.com/office/powerpoint/2010/main" val="36234252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A76EF-DC37-4EAE-AC4B-BCC95C2DBDE9}" type="datetime1">
              <a:rPr lang="en-US" smtClean="0"/>
              <a:t>5/25/2017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8FF22C-CE0B-4172-A7F4-72D921E2FB8A}" type="slidenum">
              <a:rPr lang="en-US" smtClean="0"/>
              <a:pPr/>
              <a:t>‹#›</a:t>
            </a:fld>
            <a:endParaRPr lang="en-US"/>
          </a:p>
        </p:txBody>
      </p:sp>
    </p:spTree>
    <p:extLst>
      <p:ext uri="{BB962C8B-B14F-4D97-AF65-F5344CB8AC3E}">
        <p14:creationId xmlns:p14="http://schemas.microsoft.com/office/powerpoint/2010/main" val="37027637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A5826-7175-45BE-9157-82944583245E}" type="datetime1">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FF22C-CE0B-4172-A7F4-72D921E2FB8A}" type="slidenum">
              <a:rPr lang="en-US" smtClean="0"/>
              <a:pPr/>
              <a:t>‹#›</a:t>
            </a:fld>
            <a:endParaRPr lang="en-US"/>
          </a:p>
        </p:txBody>
      </p:sp>
    </p:spTree>
    <p:extLst>
      <p:ext uri="{BB962C8B-B14F-4D97-AF65-F5344CB8AC3E}">
        <p14:creationId xmlns:p14="http://schemas.microsoft.com/office/powerpoint/2010/main" val="5263067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5FBB26-E1D5-494D-98E8-2017562C2F12}" type="datetime1">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FF22C-CE0B-4172-A7F4-72D921E2FB8A}" type="slidenum">
              <a:rPr lang="en-US" smtClean="0"/>
              <a:pPr/>
              <a:t>‹#›</a:t>
            </a:fld>
            <a:endParaRPr lang="en-US"/>
          </a:p>
        </p:txBody>
      </p:sp>
    </p:spTree>
    <p:extLst>
      <p:ext uri="{BB962C8B-B14F-4D97-AF65-F5344CB8AC3E}">
        <p14:creationId xmlns:p14="http://schemas.microsoft.com/office/powerpoint/2010/main" val="14106269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531761-13E9-4860-BB46-2BC54632D62C}" type="datetime1">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FF22C-CE0B-4172-A7F4-72D921E2FB8A}" type="slidenum">
              <a:rPr lang="en-US" smtClean="0"/>
              <a:pPr/>
              <a:t>‹#›</a:t>
            </a:fld>
            <a:endParaRPr lang="en-US"/>
          </a:p>
        </p:txBody>
      </p:sp>
    </p:spTree>
    <p:extLst>
      <p:ext uri="{BB962C8B-B14F-4D97-AF65-F5344CB8AC3E}">
        <p14:creationId xmlns:p14="http://schemas.microsoft.com/office/powerpoint/2010/main" val="198588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B2F1C0C-53DC-44C8-954D-DBC7CFFB1985}" type="slidenum">
              <a:rPr lang="en-US"/>
              <a:pPr>
                <a:defRPr/>
              </a:pPr>
              <a:t>‹#›</a:t>
            </a:fld>
            <a:endParaRPr lang="en-US" dirty="0"/>
          </a:p>
        </p:txBody>
      </p:sp>
      <p:pic>
        <p:nvPicPr>
          <p:cNvPr id="1031" name="Picture 47" descr="ident-small_4_onscreen_png"/>
          <p:cNvPicPr>
            <a:picLocks noChangeAspect="1" noChangeArrowheads="1"/>
          </p:cNvPicPr>
          <p:nvPr/>
        </p:nvPicPr>
        <p:blipFill>
          <a:blip r:embed="rId14" cstate="email">
            <a:lum bright="100000"/>
            <a:extLst>
              <a:ext uri="{28A0092B-C50C-407E-A947-70E740481C1C}">
                <a14:useLocalDpi xmlns:a14="http://schemas.microsoft.com/office/drawing/2010/main"/>
              </a:ext>
            </a:extLst>
          </a:blip>
          <a:srcRect/>
          <a:stretch>
            <a:fillRect/>
          </a:stretch>
        </p:blipFill>
        <p:spPr bwMode="black">
          <a:xfrm>
            <a:off x="304800" y="6361113"/>
            <a:ext cx="1143000" cy="420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62AFA7-88A3-4D1A-A878-4183EB10389D}" type="datetime1">
              <a:rPr lang="en-US" smtClean="0"/>
              <a:t>5/25/2017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Preliminary Information-Subject to Revision. Not for Citation or Distribution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A803E-F90A-4349-840A-4B5A2F6C7C64}" type="slidenum">
              <a:rPr lang="en-US" smtClean="0"/>
              <a:t>‹#›</a:t>
            </a:fld>
            <a:endParaRPr lang="en-US" dirty="0"/>
          </a:p>
        </p:txBody>
      </p:sp>
    </p:spTree>
    <p:extLst>
      <p:ext uri="{BB962C8B-B14F-4D97-AF65-F5344CB8AC3E}">
        <p14:creationId xmlns:p14="http://schemas.microsoft.com/office/powerpoint/2010/main" val="358392127"/>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F1A03-E287-4261-AF9B-7C5A2C3D9CA6}" type="datetimeFigureOut">
              <a:rPr lang="en-US" smtClean="0"/>
              <a:t>5/25/2017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F3057-4FC8-4B77-95DC-88772464D8DF}" type="slidenum">
              <a:rPr lang="en-US" smtClean="0"/>
              <a:t>‹#›</a:t>
            </a:fld>
            <a:endParaRPr lang="en-US"/>
          </a:p>
        </p:txBody>
      </p:sp>
    </p:spTree>
    <p:extLst>
      <p:ext uri="{BB962C8B-B14F-4D97-AF65-F5344CB8AC3E}">
        <p14:creationId xmlns:p14="http://schemas.microsoft.com/office/powerpoint/2010/main" val="255851477"/>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62A78C0F-0B1A-4104-B0F9-6116FCFA83F5}" type="datetimeFigureOut">
              <a:rPr lang="en-US" smtClean="0">
                <a:solidFill>
                  <a:prstClr val="black">
                    <a:tint val="75000"/>
                  </a:prstClr>
                </a:solidFill>
                <a:latin typeface="Calibri" panose="020F0502020204030204"/>
              </a:rPr>
              <a:pPr fontAlgn="auto">
                <a:spcBef>
                  <a:spcPts val="0"/>
                </a:spcBef>
                <a:spcAft>
                  <a:spcPts val="0"/>
                </a:spcAft>
              </a:pPr>
              <a:t>5/25/2017</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72AFA353-2CFF-4613-88FA-8E22691D890E}"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17878662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C008389F-131C-4716-98BC-0CC26B12A598}" type="datetimeFigureOut">
              <a:rPr lang="en-US" smtClean="0">
                <a:solidFill>
                  <a:prstClr val="black">
                    <a:tint val="75000"/>
                  </a:prstClr>
                </a:solidFill>
                <a:latin typeface="Calibri" panose="020F0502020204030204"/>
              </a:rPr>
              <a:pPr fontAlgn="auto">
                <a:spcBef>
                  <a:spcPts val="0"/>
                </a:spcBef>
                <a:spcAft>
                  <a:spcPts val="0"/>
                </a:spcAft>
              </a:pPr>
              <a:t>5/25/2017</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EBD3D3CF-C55B-41CB-A298-D4FEA1AB31AD}"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40961998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560546A-9C3E-4C19-8205-8707581FB32F}" type="datetime1">
              <a:rPr lang="en-US" smtClean="0">
                <a:solidFill>
                  <a:prstClr val="black">
                    <a:tint val="75000"/>
                  </a:prstClr>
                </a:solidFill>
              </a:rPr>
              <a:pPr>
                <a:defRPr/>
              </a:pPr>
              <a:t>5/25/2017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B5DA3D5-1249-4677-BA62-98E8C030737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334328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E8461B2-6318-4699-8B51-79DA3FEDC81B}" type="datetime1">
              <a:rPr lang="en-US" smtClean="0">
                <a:solidFill>
                  <a:prstClr val="black">
                    <a:tint val="75000"/>
                  </a:prstClr>
                </a:solidFill>
              </a:rPr>
              <a:t>5/25/2017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B5DA3D5-1249-4677-BA62-98E8C030737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027044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B438CE7-D9FE-4C05-9D01-3219EC26A408}" type="datetimeFigureOut">
              <a:rPr lang="en-US" smtClean="0"/>
              <a:t>5/25/2017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0A64C3-ACF0-4D78-973C-FF666C845C0C}" type="slidenum">
              <a:rPr lang="en-US" smtClean="0"/>
              <a:t>‹#›</a:t>
            </a:fld>
            <a:endParaRPr lang="en-US"/>
          </a:p>
        </p:txBody>
      </p:sp>
    </p:spTree>
    <p:extLst>
      <p:ext uri="{BB962C8B-B14F-4D97-AF65-F5344CB8AC3E}">
        <p14:creationId xmlns:p14="http://schemas.microsoft.com/office/powerpoint/2010/main" val="426621885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06230C8A-1D33-4E6C-8EB6-86616A7B84A3}" type="datetimeFigureOut">
              <a:rPr lang="en-US"/>
              <a:pPr>
                <a:defRPr/>
              </a:pPr>
              <a:t>5/25/2017</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179484A9-4547-4B41-B7A6-DA6832BFD268}" type="slidenum">
              <a:rPr lang="en-US" altLang="en-US"/>
              <a:pPr>
                <a:defRPr/>
              </a:pPr>
              <a:t>‹#›</a:t>
            </a:fld>
            <a:endParaRPr lang="en-US" altLang="en-US"/>
          </a:p>
        </p:txBody>
      </p:sp>
    </p:spTree>
    <p:extLst>
      <p:ext uri="{BB962C8B-B14F-4D97-AF65-F5344CB8AC3E}">
        <p14:creationId xmlns:p14="http://schemas.microsoft.com/office/powerpoint/2010/main" val="411250707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062AFA7-88A3-4D1A-A878-4183EB10389D}" type="datetime1">
              <a:rPr lang="en-US" smtClean="0">
                <a:solidFill>
                  <a:prstClr val="black">
                    <a:tint val="75000"/>
                  </a:prstClr>
                </a:solidFill>
              </a:rPr>
              <a:pPr/>
              <a:t>5/25/2017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Preliminary Information-Subject to Revision. Not for Citation or Distribution</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4A803E-F90A-4349-840A-4B5A2F6C7C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316191"/>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6F3BA-90D5-430A-A99D-FB4352A8F3FC}" type="datetime1">
              <a:rPr lang="en-US" smtClean="0"/>
              <a:t>5/25/2017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FF22C-CE0B-4172-A7F4-72D921E2FB8A}" type="slidenum">
              <a:rPr lang="en-US" smtClean="0"/>
              <a:pPr/>
              <a:t>‹#›</a:t>
            </a:fld>
            <a:endParaRPr lang="en-US"/>
          </a:p>
        </p:txBody>
      </p:sp>
    </p:spTree>
    <p:extLst>
      <p:ext uri="{BB962C8B-B14F-4D97-AF65-F5344CB8AC3E}">
        <p14:creationId xmlns:p14="http://schemas.microsoft.com/office/powerpoint/2010/main" val="2399110855"/>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1.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35.xml"/><Relationship Id="rId5" Type="http://schemas.openxmlformats.org/officeDocument/2006/relationships/image" Target="../media/image19.emf"/><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0.emf"/><Relationship Id="rId1" Type="http://schemas.openxmlformats.org/officeDocument/2006/relationships/slideLayout" Target="../slideLayouts/slideLayout35.xml"/><Relationship Id="rId5" Type="http://schemas.openxmlformats.org/officeDocument/2006/relationships/image" Target="../media/image21.emf"/><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4.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06.xml"/><Relationship Id="rId5" Type="http://schemas.openxmlformats.org/officeDocument/2006/relationships/image" Target="../media/image32.gif"/><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7.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7.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7.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7.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7.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7.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6.xml"/></Relationships>
</file>

<file path=ppt/slides/_rels/slide2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47.xml"/><Relationship Id="rId6" Type="http://schemas.openxmlformats.org/officeDocument/2006/relationships/image" Target="../media/image40.jpeg"/><Relationship Id="rId5" Type="http://schemas.openxmlformats.org/officeDocument/2006/relationships/image" Target="../media/image39.pn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mailto:batiuk.richard@epa.gov" TargetMode="Externa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1.xml"/><Relationship Id="rId5" Type="http://schemas.openxmlformats.org/officeDocument/2006/relationships/image" Target="../media/image6.emf"/><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3" name="Rectangle 5"/>
          <p:cNvSpPr>
            <a:spLocks noChangeArrowheads="1"/>
          </p:cNvSpPr>
          <p:nvPr/>
        </p:nvSpPr>
        <p:spPr bwMode="auto">
          <a:xfrm>
            <a:off x="4007332" y="5095027"/>
            <a:ext cx="5257800" cy="1657915"/>
          </a:xfrm>
          <a:prstGeom prst="rect">
            <a:avLst/>
          </a:prstGeom>
          <a:noFill/>
          <a:ln w="9525">
            <a:noFill/>
            <a:miter lim="800000"/>
            <a:headEnd/>
            <a:tailEnd/>
          </a:ln>
        </p:spPr>
        <p:txBody>
          <a:bodyPr/>
          <a:lstStyle/>
          <a:p>
            <a:pPr algn="ctr">
              <a:lnSpc>
                <a:spcPct val="80000"/>
              </a:lnSpc>
            </a:pPr>
            <a:r>
              <a:rPr lang="en-US" sz="2000" b="1" dirty="0">
                <a:solidFill>
                  <a:srgbClr val="000066"/>
                </a:solidFill>
              </a:rPr>
              <a:t>Rich Batiuk, Associate Director for Science, Analysis and Implementation</a:t>
            </a:r>
          </a:p>
          <a:p>
            <a:pPr algn="ctr">
              <a:lnSpc>
                <a:spcPct val="80000"/>
              </a:lnSpc>
            </a:pPr>
            <a:endParaRPr lang="en-US" sz="2000" b="1" dirty="0">
              <a:solidFill>
                <a:srgbClr val="000066"/>
              </a:solidFill>
            </a:endParaRPr>
          </a:p>
          <a:p>
            <a:pPr algn="ctr">
              <a:lnSpc>
                <a:spcPct val="80000"/>
              </a:lnSpc>
            </a:pPr>
            <a:r>
              <a:rPr lang="en-US" sz="2000" b="1" dirty="0">
                <a:solidFill>
                  <a:srgbClr val="000066"/>
                </a:solidFill>
              </a:rPr>
              <a:t>Chesapeake Bay Program Office</a:t>
            </a:r>
          </a:p>
          <a:p>
            <a:pPr algn="ctr">
              <a:lnSpc>
                <a:spcPct val="80000"/>
              </a:lnSpc>
            </a:pPr>
            <a:r>
              <a:rPr lang="en-US" sz="2000" b="1" dirty="0">
                <a:solidFill>
                  <a:srgbClr val="000066"/>
                </a:solidFill>
              </a:rPr>
              <a:t>U.S. Environmental Protection Agency</a:t>
            </a:r>
          </a:p>
          <a:p>
            <a:pPr algn="ctr">
              <a:lnSpc>
                <a:spcPct val="80000"/>
              </a:lnSpc>
            </a:pPr>
            <a:r>
              <a:rPr lang="en-US" sz="2000" b="1" dirty="0">
                <a:solidFill>
                  <a:srgbClr val="000066"/>
                </a:solidFill>
              </a:rPr>
              <a:t>Annapolis, Maryland</a:t>
            </a:r>
          </a:p>
          <a:p>
            <a:pPr algn="ctr">
              <a:lnSpc>
                <a:spcPct val="80000"/>
              </a:lnSpc>
            </a:pPr>
            <a:endParaRPr lang="en-US" sz="2400" b="1" dirty="0">
              <a:solidFill>
                <a:srgbClr val="000066"/>
              </a:solidFill>
            </a:endParaRPr>
          </a:p>
          <a:p>
            <a:pPr marL="342900" indent="-342900">
              <a:lnSpc>
                <a:spcPct val="80000"/>
              </a:lnSpc>
              <a:spcBef>
                <a:spcPct val="20000"/>
              </a:spcBef>
              <a:buClr>
                <a:srgbClr val="EEECE1"/>
              </a:buClr>
              <a:buSzPct val="75000"/>
              <a:buFont typeface="Wingdings" pitchFamily="2" charset="2"/>
              <a:buNone/>
            </a:pPr>
            <a:endParaRPr lang="en-US" sz="1400" baseline="30000" dirty="0">
              <a:solidFill>
                <a:prstClr val="black"/>
              </a:solidFill>
            </a:endParaRPr>
          </a:p>
        </p:txBody>
      </p:sp>
      <p:pic>
        <p:nvPicPr>
          <p:cNvPr id="427018" name="Picture 5"/>
          <p:cNvPicPr>
            <a:picLocks noChangeAspect="1" noChangeArrowheads="1"/>
          </p:cNvPicPr>
          <p:nvPr/>
        </p:nvPicPr>
        <p:blipFill>
          <a:blip r:embed="rId3" cstate="screen"/>
          <a:srcRect/>
          <a:stretch>
            <a:fillRect/>
          </a:stretch>
        </p:blipFill>
        <p:spPr bwMode="auto">
          <a:xfrm>
            <a:off x="0" y="762000"/>
            <a:ext cx="3934221" cy="5161985"/>
          </a:xfrm>
          <a:prstGeom prst="rect">
            <a:avLst/>
          </a:prstGeom>
          <a:noFill/>
          <a:ln w="9525">
            <a:noFill/>
            <a:miter lim="800000"/>
            <a:headEnd/>
            <a:tailEnd/>
          </a:ln>
        </p:spPr>
      </p:pic>
      <p:sp>
        <p:nvSpPr>
          <p:cNvPr id="427020" name="Rectangle 12"/>
          <p:cNvSpPr>
            <a:spLocks noChangeArrowheads="1"/>
          </p:cNvSpPr>
          <p:nvPr/>
        </p:nvSpPr>
        <p:spPr bwMode="auto">
          <a:xfrm>
            <a:off x="8458200" y="6477000"/>
            <a:ext cx="228600" cy="152400"/>
          </a:xfrm>
          <a:prstGeom prst="rect">
            <a:avLst/>
          </a:prstGeom>
          <a:solidFill>
            <a:schemeClr val="bg1"/>
          </a:solidFill>
          <a:ln w="9525">
            <a:noFill/>
            <a:miter lim="800000"/>
            <a:headEnd/>
            <a:tailEnd/>
          </a:ln>
          <a:effectLst/>
        </p:spPr>
        <p:txBody>
          <a:bodyPr wrap="none" anchor="ctr"/>
          <a:lstStyle/>
          <a:p>
            <a:pPr algn="ctr"/>
            <a:endParaRPr lang="en-US">
              <a:solidFill>
                <a:prstClr val="white"/>
              </a:solidFill>
            </a:endParaRPr>
          </a:p>
        </p:txBody>
      </p:sp>
      <p:sp>
        <p:nvSpPr>
          <p:cNvPr id="8" name="TextBox 7"/>
          <p:cNvSpPr txBox="1"/>
          <p:nvPr/>
        </p:nvSpPr>
        <p:spPr>
          <a:xfrm>
            <a:off x="3934221" y="249057"/>
            <a:ext cx="5209779" cy="4647426"/>
          </a:xfrm>
          <a:prstGeom prst="rect">
            <a:avLst/>
          </a:prstGeom>
          <a:noFill/>
        </p:spPr>
        <p:txBody>
          <a:bodyPr wrap="square" rtlCol="0">
            <a:spAutoFit/>
          </a:bodyPr>
          <a:lstStyle/>
          <a:p>
            <a:pPr algn="ctr"/>
            <a:r>
              <a:rPr lang="en-US" sz="3200" b="1" dirty="0">
                <a:solidFill>
                  <a:prstClr val="black"/>
                </a:solidFill>
              </a:rPr>
              <a:t>It’s The Final Countdown To The Mid-point Assessment:</a:t>
            </a:r>
          </a:p>
          <a:p>
            <a:pPr algn="ctr"/>
            <a:endParaRPr lang="en-US" sz="3200" b="1" dirty="0">
              <a:solidFill>
                <a:prstClr val="black"/>
              </a:solidFill>
            </a:endParaRPr>
          </a:p>
          <a:p>
            <a:pPr algn="ctr"/>
            <a:r>
              <a:rPr lang="en-US" sz="3200" b="1" dirty="0">
                <a:solidFill>
                  <a:prstClr val="black"/>
                </a:solidFill>
              </a:rPr>
              <a:t>What is it? </a:t>
            </a:r>
          </a:p>
          <a:p>
            <a:pPr algn="ctr"/>
            <a:r>
              <a:rPr lang="en-US" sz="3200" b="1" dirty="0">
                <a:solidFill>
                  <a:prstClr val="black"/>
                </a:solidFill>
              </a:rPr>
              <a:t>and </a:t>
            </a:r>
          </a:p>
          <a:p>
            <a:pPr algn="ctr"/>
            <a:r>
              <a:rPr lang="en-US" sz="3200" b="1" dirty="0">
                <a:solidFill>
                  <a:prstClr val="black"/>
                </a:solidFill>
              </a:rPr>
              <a:t>Why should you care? </a:t>
            </a:r>
          </a:p>
          <a:p>
            <a:pPr algn="ctr"/>
            <a:endParaRPr lang="en-US" b="1" dirty="0">
              <a:solidFill>
                <a:prstClr val="black"/>
              </a:solidFill>
            </a:endParaRPr>
          </a:p>
          <a:p>
            <a:pPr algn="ctr"/>
            <a:r>
              <a:rPr lang="en-US" b="1" dirty="0">
                <a:solidFill>
                  <a:prstClr val="black"/>
                </a:solidFill>
              </a:rPr>
              <a:t>Choose Clean Water Coalition Conference</a:t>
            </a:r>
          </a:p>
          <a:p>
            <a:pPr algn="ctr"/>
            <a:endParaRPr lang="en-US" b="1" dirty="0">
              <a:solidFill>
                <a:prstClr val="black"/>
              </a:solidFill>
            </a:endParaRPr>
          </a:p>
          <a:p>
            <a:pPr algn="ctr"/>
            <a:r>
              <a:rPr lang="en-US" b="1" dirty="0">
                <a:solidFill>
                  <a:prstClr val="black"/>
                </a:solidFill>
              </a:rPr>
              <a:t>May 24, 2017</a:t>
            </a:r>
          </a:p>
        </p:txBody>
      </p:sp>
    </p:spTree>
    <p:extLst>
      <p:ext uri="{BB962C8B-B14F-4D97-AF65-F5344CB8AC3E}">
        <p14:creationId xmlns:p14="http://schemas.microsoft.com/office/powerpoint/2010/main" val="3679274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4Bay SAV Area by Salinity Zone (Acres)"/>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14375" y="0"/>
            <a:ext cx="7715250" cy="6858000"/>
          </a:xfrm>
          <a:prstGeom prst="rect">
            <a:avLst/>
          </a:prstGeom>
        </p:spPr>
      </p:pic>
      <p:sp>
        <p:nvSpPr>
          <p:cNvPr id="4" name="Rectangle 3"/>
          <p:cNvSpPr/>
          <p:nvPr/>
        </p:nvSpPr>
        <p:spPr>
          <a:xfrm>
            <a:off x="3048000" y="103983"/>
            <a:ext cx="3250842" cy="304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800" y="25549"/>
            <a:ext cx="7629525" cy="461665"/>
          </a:xfrm>
          <a:prstGeom prst="rect">
            <a:avLst/>
          </a:prstGeom>
          <a:noFill/>
        </p:spPr>
        <p:txBody>
          <a:bodyPr wrap="square" rtlCol="0">
            <a:spAutoFit/>
          </a:bodyPr>
          <a:lstStyle/>
          <a:p>
            <a:pPr algn="ctr"/>
            <a:r>
              <a:rPr lang="en-US" sz="2400" b="1" dirty="0"/>
              <a:t>Chesapeake Bay SAV Trends: 1978-2016</a:t>
            </a:r>
          </a:p>
        </p:txBody>
      </p:sp>
      <p:sp>
        <p:nvSpPr>
          <p:cNvPr id="5" name="Down Arrow 4"/>
          <p:cNvSpPr/>
          <p:nvPr/>
        </p:nvSpPr>
        <p:spPr>
          <a:xfrm rot="-2340000">
            <a:off x="7404746" y="2599373"/>
            <a:ext cx="244426" cy="6133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638800" y="1366843"/>
            <a:ext cx="1724329" cy="1569660"/>
          </a:xfrm>
          <a:prstGeom prst="rect">
            <a:avLst/>
          </a:prstGeom>
          <a:noFill/>
        </p:spPr>
        <p:txBody>
          <a:bodyPr wrap="square" rtlCol="0">
            <a:spAutoFit/>
          </a:bodyPr>
          <a:lstStyle/>
          <a:p>
            <a:pPr algn="ctr"/>
            <a:r>
              <a:rPr lang="en-US" sz="3200" b="1" dirty="0"/>
              <a:t>Almost 100,000 acres!</a:t>
            </a:r>
          </a:p>
        </p:txBody>
      </p:sp>
    </p:spTree>
    <p:extLst>
      <p:ext uri="{BB962C8B-B14F-4D97-AF65-F5344CB8AC3E}">
        <p14:creationId xmlns:p14="http://schemas.microsoft.com/office/powerpoint/2010/main" val="228139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314098F-DE68-4EBF-9FA4-4DC3BC7913B4}" type="slidenum">
              <a:rPr lang="en-US" smtClean="0">
                <a:solidFill>
                  <a:prstClr val="black">
                    <a:tint val="75000"/>
                  </a:prstClr>
                </a:solidFill>
              </a:rPr>
              <a:pPr>
                <a:defRPr/>
              </a:pPr>
              <a:t>11</a:t>
            </a:fld>
            <a:endParaRPr lang="en-US">
              <a:solidFill>
                <a:prstClr val="black">
                  <a:tint val="75000"/>
                </a:prstClr>
              </a:solidFill>
            </a:endParaRPr>
          </a:p>
        </p:txBody>
      </p:sp>
      <p:pic>
        <p:nvPicPr>
          <p:cNvPr id="3" name="Picture 2"/>
          <p:cNvPicPr>
            <a:picLocks noChangeAspect="1"/>
          </p:cNvPicPr>
          <p:nvPr/>
        </p:nvPicPr>
        <p:blipFill>
          <a:blip r:embed="rId2"/>
          <a:stretch>
            <a:fillRect/>
          </a:stretch>
        </p:blipFill>
        <p:spPr>
          <a:xfrm>
            <a:off x="0" y="7620"/>
            <a:ext cx="5715000" cy="3866866"/>
          </a:xfrm>
          <a:prstGeom prst="rect">
            <a:avLst/>
          </a:prstGeom>
        </p:spPr>
      </p:pic>
      <p:pic>
        <p:nvPicPr>
          <p:cNvPr id="4" name="Picture 3"/>
          <p:cNvPicPr>
            <a:picLocks noChangeAspect="1"/>
          </p:cNvPicPr>
          <p:nvPr/>
        </p:nvPicPr>
        <p:blipFill>
          <a:blip r:embed="rId3"/>
          <a:stretch>
            <a:fillRect/>
          </a:stretch>
        </p:blipFill>
        <p:spPr>
          <a:xfrm>
            <a:off x="4112917" y="7620"/>
            <a:ext cx="5031083" cy="386686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1" y="3874486"/>
            <a:ext cx="4475271" cy="298351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2917" y="3084688"/>
            <a:ext cx="5031083" cy="3773312"/>
          </a:xfrm>
          <a:prstGeom prst="rect">
            <a:avLst/>
          </a:prstGeom>
        </p:spPr>
      </p:pic>
    </p:spTree>
    <p:extLst>
      <p:ext uri="{BB962C8B-B14F-4D97-AF65-F5344CB8AC3E}">
        <p14:creationId xmlns:p14="http://schemas.microsoft.com/office/powerpoint/2010/main" val="1966379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348133" y="418357"/>
            <a:ext cx="8582292" cy="380342"/>
          </a:xfrm>
          <a:prstGeom prst="rect">
            <a:avLst/>
          </a:prstGeom>
          <a:noFill/>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n-US" sz="2400" b="1" dirty="0">
                <a:solidFill>
                  <a:prstClr val="black"/>
                </a:solidFill>
                <a:latin typeface="Arial" panose="020B0604020202020204" pitchFamily="34" charset="0"/>
                <a:cs typeface="Arial" panose="020B0604020202020204" pitchFamily="34" charset="0"/>
              </a:rPr>
              <a:t>Chesapeake Bay Watershed Nitrogen Loads: 1985-2015</a:t>
            </a:r>
          </a:p>
        </p:txBody>
      </p:sp>
      <p:sp>
        <p:nvSpPr>
          <p:cNvPr id="7" name="TextBox 6"/>
          <p:cNvSpPr txBox="1"/>
          <p:nvPr/>
        </p:nvSpPr>
        <p:spPr>
          <a:xfrm>
            <a:off x="5339443" y="2662724"/>
            <a:ext cx="184731" cy="369332"/>
          </a:xfrm>
          <a:prstGeom prst="rect">
            <a:avLst/>
          </a:prstGeom>
          <a:noFill/>
        </p:spPr>
        <p:txBody>
          <a:bodyPr wrap="none" rtlCol="0">
            <a:spAutoFit/>
          </a:bodyPr>
          <a:lstStyle/>
          <a:p>
            <a:pPr fontAlgn="auto">
              <a:spcBef>
                <a:spcPts val="0"/>
              </a:spcBef>
              <a:spcAft>
                <a:spcPts val="0"/>
              </a:spcAft>
            </a:pPr>
            <a:endParaRPr lang="en-US" dirty="0">
              <a:solidFill>
                <a:prstClr val="black"/>
              </a:solidFill>
              <a:latin typeface="Calibri" panose="020F0502020204030204"/>
            </a:endParaRPr>
          </a:p>
        </p:txBody>
      </p:sp>
      <p:sp>
        <p:nvSpPr>
          <p:cNvPr id="8" name="TextBox 7"/>
          <p:cNvSpPr txBox="1"/>
          <p:nvPr/>
        </p:nvSpPr>
        <p:spPr>
          <a:xfrm>
            <a:off x="3275046" y="1976924"/>
            <a:ext cx="184731" cy="369332"/>
          </a:xfrm>
          <a:prstGeom prst="rect">
            <a:avLst/>
          </a:prstGeom>
          <a:noFill/>
        </p:spPr>
        <p:txBody>
          <a:bodyPr wrap="none" rtlCol="0">
            <a:spAutoFit/>
          </a:bodyPr>
          <a:lstStyle/>
          <a:p>
            <a:pPr fontAlgn="auto">
              <a:spcBef>
                <a:spcPts val="0"/>
              </a:spcBef>
              <a:spcAft>
                <a:spcPts val="0"/>
              </a:spcAft>
            </a:pPr>
            <a:endParaRPr lang="en-US" dirty="0">
              <a:solidFill>
                <a:prstClr val="black"/>
              </a:solidFill>
              <a:latin typeface="Calibri" panose="020F0502020204030204"/>
            </a:endParaRPr>
          </a:p>
        </p:txBody>
      </p:sp>
      <p:pic>
        <p:nvPicPr>
          <p:cNvPr id="11" name="Picture 10"/>
          <p:cNvPicPr>
            <a:picLocks noChangeAspect="1"/>
          </p:cNvPicPr>
          <p:nvPr/>
        </p:nvPicPr>
        <p:blipFill>
          <a:blip r:embed="rId2"/>
          <a:stretch>
            <a:fillRect/>
          </a:stretch>
        </p:blipFill>
        <p:spPr>
          <a:xfrm>
            <a:off x="333108" y="1865970"/>
            <a:ext cx="4876582" cy="3532807"/>
          </a:xfrm>
          <a:prstGeom prst="rect">
            <a:avLst/>
          </a:prstGeom>
          <a:ln>
            <a:noFill/>
          </a:ln>
        </p:spPr>
      </p:pic>
      <p:pic>
        <p:nvPicPr>
          <p:cNvPr id="12" name="Picture 11"/>
          <p:cNvPicPr>
            <a:picLocks noChangeAspect="1"/>
          </p:cNvPicPr>
          <p:nvPr/>
        </p:nvPicPr>
        <p:blipFill>
          <a:blip r:embed="rId3"/>
          <a:stretch>
            <a:fillRect/>
          </a:stretch>
        </p:blipFill>
        <p:spPr>
          <a:xfrm>
            <a:off x="4856614" y="2289906"/>
            <a:ext cx="3706202" cy="2684933"/>
          </a:xfrm>
          <a:prstGeom prst="rect">
            <a:avLst/>
          </a:prstGeom>
          <a:ln>
            <a:noFill/>
          </a:ln>
        </p:spPr>
      </p:pic>
      <p:sp>
        <p:nvSpPr>
          <p:cNvPr id="13" name="TextBox 12"/>
          <p:cNvSpPr txBox="1"/>
          <p:nvPr/>
        </p:nvSpPr>
        <p:spPr>
          <a:xfrm>
            <a:off x="2389563" y="5398777"/>
            <a:ext cx="806631" cy="461665"/>
          </a:xfrm>
          <a:prstGeom prst="rect">
            <a:avLst/>
          </a:prstGeom>
          <a:noFill/>
        </p:spPr>
        <p:txBody>
          <a:bodyPr wrap="none" rtlCol="0">
            <a:spAutoFit/>
          </a:bodyPr>
          <a:lstStyle/>
          <a:p>
            <a:pPr fontAlgn="auto">
              <a:spcBef>
                <a:spcPts val="0"/>
              </a:spcBef>
              <a:spcAft>
                <a:spcPts val="0"/>
              </a:spcAft>
            </a:pPr>
            <a:r>
              <a:rPr lang="en-US" sz="2400" b="1" dirty="0">
                <a:solidFill>
                  <a:prstClr val="black"/>
                </a:solidFill>
                <a:latin typeface="Calibri" panose="020F0502020204030204"/>
              </a:rPr>
              <a:t>1985</a:t>
            </a:r>
          </a:p>
        </p:txBody>
      </p:sp>
      <p:sp>
        <p:nvSpPr>
          <p:cNvPr id="14" name="TextBox 13"/>
          <p:cNvSpPr txBox="1"/>
          <p:nvPr/>
        </p:nvSpPr>
        <p:spPr>
          <a:xfrm>
            <a:off x="6432142" y="5030909"/>
            <a:ext cx="806631" cy="461665"/>
          </a:xfrm>
          <a:prstGeom prst="rect">
            <a:avLst/>
          </a:prstGeom>
          <a:noFill/>
        </p:spPr>
        <p:txBody>
          <a:bodyPr wrap="none" rtlCol="0">
            <a:spAutoFit/>
          </a:bodyPr>
          <a:lstStyle/>
          <a:p>
            <a:pPr fontAlgn="auto">
              <a:spcBef>
                <a:spcPts val="0"/>
              </a:spcBef>
              <a:spcAft>
                <a:spcPts val="0"/>
              </a:spcAft>
            </a:pPr>
            <a:r>
              <a:rPr lang="en-US" sz="2400" b="1" dirty="0">
                <a:solidFill>
                  <a:prstClr val="black"/>
                </a:solidFill>
                <a:latin typeface="Calibri" panose="020F0502020204030204"/>
              </a:rPr>
              <a:t>2015</a:t>
            </a:r>
          </a:p>
        </p:txBody>
      </p:sp>
      <p:sp>
        <p:nvSpPr>
          <p:cNvPr id="15" name="TextBox 14"/>
          <p:cNvSpPr txBox="1"/>
          <p:nvPr/>
        </p:nvSpPr>
        <p:spPr>
          <a:xfrm>
            <a:off x="861270" y="5907140"/>
            <a:ext cx="3056586" cy="646331"/>
          </a:xfrm>
          <a:prstGeom prst="rect">
            <a:avLst/>
          </a:prstGeom>
          <a:noFill/>
        </p:spPr>
        <p:txBody>
          <a:bodyPr wrap="square" rtlCol="0">
            <a:spAutoFit/>
          </a:bodyPr>
          <a:lstStyle/>
          <a:p>
            <a:pPr algn="ctr" fontAlgn="auto">
              <a:spcBef>
                <a:spcPts val="0"/>
              </a:spcBef>
              <a:spcAft>
                <a:spcPts val="0"/>
              </a:spcAft>
            </a:pPr>
            <a:r>
              <a:rPr lang="en-US" b="1" dirty="0">
                <a:solidFill>
                  <a:prstClr val="black"/>
                </a:solidFill>
                <a:latin typeface="Arial" panose="020B0604020202020204" pitchFamily="34" charset="0"/>
                <a:cs typeface="Arial" panose="020B0604020202020204" pitchFamily="34" charset="0"/>
              </a:rPr>
              <a:t>Where did the nitrogen reductions come from?</a:t>
            </a:r>
          </a:p>
        </p:txBody>
      </p:sp>
      <p:pic>
        <p:nvPicPr>
          <p:cNvPr id="17" name="Picture 16"/>
          <p:cNvPicPr>
            <a:picLocks noChangeAspect="1"/>
          </p:cNvPicPr>
          <p:nvPr/>
        </p:nvPicPr>
        <p:blipFill rotWithShape="1">
          <a:blip r:embed="rId4"/>
          <a:srcRect t="6333" r="23189" b="85811"/>
          <a:stretch/>
        </p:blipFill>
        <p:spPr>
          <a:xfrm>
            <a:off x="802946" y="1368896"/>
            <a:ext cx="7023539" cy="537222"/>
          </a:xfrm>
          <a:prstGeom prst="rect">
            <a:avLst/>
          </a:prstGeom>
        </p:spPr>
      </p:pic>
      <p:pic>
        <p:nvPicPr>
          <p:cNvPr id="18" name="Picture 17"/>
          <p:cNvPicPr>
            <a:picLocks noChangeAspect="1"/>
          </p:cNvPicPr>
          <p:nvPr/>
        </p:nvPicPr>
        <p:blipFill>
          <a:blip r:embed="rId5"/>
          <a:stretch>
            <a:fillRect/>
          </a:stretch>
        </p:blipFill>
        <p:spPr>
          <a:xfrm>
            <a:off x="3729283" y="5261742"/>
            <a:ext cx="2194560" cy="1588745"/>
          </a:xfrm>
          <a:prstGeom prst="rect">
            <a:avLst/>
          </a:prstGeom>
        </p:spPr>
      </p:pic>
      <p:sp>
        <p:nvSpPr>
          <p:cNvPr id="19" name="Right Arrow 18"/>
          <p:cNvSpPr/>
          <p:nvPr/>
        </p:nvSpPr>
        <p:spPr>
          <a:xfrm rot="21600000">
            <a:off x="4491851" y="3404874"/>
            <a:ext cx="886043" cy="484632"/>
          </a:xfrm>
          <a:prstGeom prst="rightArrow">
            <a:avLst/>
          </a:prstGeom>
          <a:solidFill>
            <a:srgbClr val="0070C0"/>
          </a:solidFill>
          <a:ln w="25400" cap="flat" cmpd="sng" algn="ctr">
            <a:solidFill>
              <a:srgbClr val="BBE0E3">
                <a:shade val="50000"/>
              </a:srgbClr>
            </a:solidFill>
            <a:prstDash val="solid"/>
          </a:ln>
          <a:effectLst/>
        </p:spPr>
        <p:txBody>
          <a:bodyPr rtlCol="0" anchor="ctr"/>
          <a:lstStyle/>
          <a:p>
            <a:pPr algn="ctr" fontAlgn="auto">
              <a:spcBef>
                <a:spcPts val="0"/>
              </a:spcBef>
              <a:spcAft>
                <a:spcPts val="0"/>
              </a:spcAft>
              <a:defRPr/>
            </a:pPr>
            <a:endParaRPr lang="en-US" kern="0">
              <a:solidFill>
                <a:srgbClr val="FFFFFF"/>
              </a:solidFill>
              <a:latin typeface="Arial"/>
            </a:endParaRPr>
          </a:p>
        </p:txBody>
      </p:sp>
      <p:sp>
        <p:nvSpPr>
          <p:cNvPr id="2" name="TextBox 1"/>
          <p:cNvSpPr txBox="1"/>
          <p:nvPr/>
        </p:nvSpPr>
        <p:spPr>
          <a:xfrm>
            <a:off x="405311" y="2028296"/>
            <a:ext cx="838200" cy="523220"/>
          </a:xfrm>
          <a:prstGeom prst="rect">
            <a:avLst/>
          </a:prstGeom>
          <a:noFill/>
        </p:spPr>
        <p:txBody>
          <a:bodyPr wrap="square" rtlCol="0">
            <a:spAutoFit/>
          </a:bodyPr>
          <a:lstStyle/>
          <a:p>
            <a:r>
              <a:rPr lang="en-US" sz="2800" b="1" dirty="0"/>
              <a:t>318</a:t>
            </a:r>
          </a:p>
        </p:txBody>
      </p:sp>
      <p:sp>
        <p:nvSpPr>
          <p:cNvPr id="16" name="TextBox 15"/>
          <p:cNvSpPr txBox="1"/>
          <p:nvPr/>
        </p:nvSpPr>
        <p:spPr>
          <a:xfrm>
            <a:off x="7966058" y="2401114"/>
            <a:ext cx="838200" cy="523220"/>
          </a:xfrm>
          <a:prstGeom prst="rect">
            <a:avLst/>
          </a:prstGeom>
          <a:noFill/>
        </p:spPr>
        <p:txBody>
          <a:bodyPr wrap="square" rtlCol="0">
            <a:spAutoFit/>
          </a:bodyPr>
          <a:lstStyle/>
          <a:p>
            <a:r>
              <a:rPr lang="en-US" sz="2800" b="1" dirty="0"/>
              <a:t>242</a:t>
            </a:r>
          </a:p>
        </p:txBody>
      </p:sp>
      <p:sp>
        <p:nvSpPr>
          <p:cNvPr id="3" name="TextBox 2"/>
          <p:cNvSpPr txBox="1"/>
          <p:nvPr/>
        </p:nvSpPr>
        <p:spPr>
          <a:xfrm>
            <a:off x="5791200" y="5676578"/>
            <a:ext cx="2438400" cy="923330"/>
          </a:xfrm>
          <a:prstGeom prst="rect">
            <a:avLst/>
          </a:prstGeom>
          <a:noFill/>
        </p:spPr>
        <p:txBody>
          <a:bodyPr wrap="square" rtlCol="0">
            <a:spAutoFit/>
          </a:bodyPr>
          <a:lstStyle/>
          <a:p>
            <a:r>
              <a:rPr lang="en-US" b="1" dirty="0"/>
              <a:t>59% Wastewater</a:t>
            </a:r>
          </a:p>
          <a:p>
            <a:r>
              <a:rPr lang="en-US" b="1" dirty="0"/>
              <a:t>39% Agriculture</a:t>
            </a:r>
          </a:p>
          <a:p>
            <a:r>
              <a:rPr lang="en-US" b="1" dirty="0"/>
              <a:t>  2% Forest</a:t>
            </a:r>
          </a:p>
        </p:txBody>
      </p:sp>
      <p:sp>
        <p:nvSpPr>
          <p:cNvPr id="4" name="Rectangle 3"/>
          <p:cNvSpPr/>
          <p:nvPr/>
        </p:nvSpPr>
        <p:spPr>
          <a:xfrm>
            <a:off x="609600" y="1219200"/>
            <a:ext cx="381000" cy="75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746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3952551" y="5390322"/>
            <a:ext cx="1950290" cy="1412438"/>
          </a:xfrm>
          <a:prstGeom prst="rect">
            <a:avLst/>
          </a:prstGeom>
        </p:spPr>
      </p:pic>
      <p:sp>
        <p:nvSpPr>
          <p:cNvPr id="5" name="Rectangle 4"/>
          <p:cNvSpPr txBox="1">
            <a:spLocks noChangeArrowheads="1"/>
          </p:cNvSpPr>
          <p:nvPr/>
        </p:nvSpPr>
        <p:spPr>
          <a:xfrm>
            <a:off x="0" y="418357"/>
            <a:ext cx="9144000" cy="380342"/>
          </a:xfrm>
          <a:prstGeom prst="rect">
            <a:avLst/>
          </a:prstGeom>
          <a:noFill/>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n-US" sz="2400" b="1" dirty="0">
                <a:solidFill>
                  <a:prstClr val="black"/>
                </a:solidFill>
                <a:latin typeface="Arial" panose="020B0604020202020204" pitchFamily="34" charset="0"/>
                <a:cs typeface="Arial" panose="020B0604020202020204" pitchFamily="34" charset="0"/>
              </a:rPr>
              <a:t>Chesapeake Bay Watershed Nitrogen Reductions: 2015-2025</a:t>
            </a:r>
          </a:p>
        </p:txBody>
      </p:sp>
      <p:sp>
        <p:nvSpPr>
          <p:cNvPr id="7" name="TextBox 6"/>
          <p:cNvSpPr txBox="1"/>
          <p:nvPr/>
        </p:nvSpPr>
        <p:spPr>
          <a:xfrm>
            <a:off x="5339443" y="2662724"/>
            <a:ext cx="184731" cy="369332"/>
          </a:xfrm>
          <a:prstGeom prst="rect">
            <a:avLst/>
          </a:prstGeom>
          <a:noFill/>
        </p:spPr>
        <p:txBody>
          <a:bodyPr wrap="none" rtlCol="0">
            <a:spAutoFit/>
          </a:bodyPr>
          <a:lstStyle/>
          <a:p>
            <a:pPr fontAlgn="auto">
              <a:spcBef>
                <a:spcPts val="0"/>
              </a:spcBef>
              <a:spcAft>
                <a:spcPts val="0"/>
              </a:spcAft>
            </a:pPr>
            <a:endParaRPr lang="en-US" dirty="0">
              <a:solidFill>
                <a:prstClr val="black"/>
              </a:solidFill>
              <a:latin typeface="Calibri" panose="020F0502020204030204"/>
            </a:endParaRPr>
          </a:p>
        </p:txBody>
      </p:sp>
      <p:sp>
        <p:nvSpPr>
          <p:cNvPr id="8" name="TextBox 7"/>
          <p:cNvSpPr txBox="1"/>
          <p:nvPr/>
        </p:nvSpPr>
        <p:spPr>
          <a:xfrm>
            <a:off x="3275046" y="1976924"/>
            <a:ext cx="184731" cy="369332"/>
          </a:xfrm>
          <a:prstGeom prst="rect">
            <a:avLst/>
          </a:prstGeom>
          <a:noFill/>
        </p:spPr>
        <p:txBody>
          <a:bodyPr wrap="none" rtlCol="0">
            <a:spAutoFit/>
          </a:bodyPr>
          <a:lstStyle/>
          <a:p>
            <a:pPr fontAlgn="auto">
              <a:spcBef>
                <a:spcPts val="0"/>
              </a:spcBef>
              <a:spcAft>
                <a:spcPts val="0"/>
              </a:spcAft>
            </a:pPr>
            <a:endParaRPr lang="en-US" dirty="0">
              <a:solidFill>
                <a:prstClr val="black"/>
              </a:solidFill>
              <a:latin typeface="Calibri" panose="020F0502020204030204"/>
            </a:endParaRPr>
          </a:p>
        </p:txBody>
      </p:sp>
      <p:pic>
        <p:nvPicPr>
          <p:cNvPr id="12" name="Picture 11"/>
          <p:cNvPicPr>
            <a:picLocks noChangeAspect="1"/>
          </p:cNvPicPr>
          <p:nvPr/>
        </p:nvPicPr>
        <p:blipFill>
          <a:blip r:embed="rId3"/>
          <a:stretch>
            <a:fillRect/>
          </a:stretch>
        </p:blipFill>
        <p:spPr>
          <a:xfrm>
            <a:off x="939777" y="2259169"/>
            <a:ext cx="3706202" cy="2684933"/>
          </a:xfrm>
          <a:prstGeom prst="rect">
            <a:avLst/>
          </a:prstGeom>
          <a:ln>
            <a:noFill/>
          </a:ln>
        </p:spPr>
      </p:pic>
      <p:sp>
        <p:nvSpPr>
          <p:cNvPr id="13" name="TextBox 12"/>
          <p:cNvSpPr txBox="1"/>
          <p:nvPr/>
        </p:nvSpPr>
        <p:spPr>
          <a:xfrm>
            <a:off x="2409136" y="4995514"/>
            <a:ext cx="806631" cy="461665"/>
          </a:xfrm>
          <a:prstGeom prst="rect">
            <a:avLst/>
          </a:prstGeom>
          <a:noFill/>
        </p:spPr>
        <p:txBody>
          <a:bodyPr wrap="none" rtlCol="0">
            <a:spAutoFit/>
          </a:bodyPr>
          <a:lstStyle/>
          <a:p>
            <a:pPr fontAlgn="auto">
              <a:spcBef>
                <a:spcPts val="0"/>
              </a:spcBef>
              <a:spcAft>
                <a:spcPts val="0"/>
              </a:spcAft>
            </a:pPr>
            <a:r>
              <a:rPr lang="en-US" sz="2400" b="1" dirty="0">
                <a:solidFill>
                  <a:prstClr val="black"/>
                </a:solidFill>
                <a:latin typeface="Calibri" panose="020F0502020204030204"/>
              </a:rPr>
              <a:t>2015</a:t>
            </a:r>
          </a:p>
        </p:txBody>
      </p:sp>
      <p:sp>
        <p:nvSpPr>
          <p:cNvPr id="15" name="TextBox 14"/>
          <p:cNvSpPr txBox="1"/>
          <p:nvPr/>
        </p:nvSpPr>
        <p:spPr>
          <a:xfrm>
            <a:off x="228600" y="5708499"/>
            <a:ext cx="3886200" cy="646331"/>
          </a:xfrm>
          <a:prstGeom prst="rect">
            <a:avLst/>
          </a:prstGeom>
          <a:noFill/>
        </p:spPr>
        <p:txBody>
          <a:bodyPr wrap="square" rtlCol="0">
            <a:spAutoFit/>
          </a:bodyPr>
          <a:lstStyle/>
          <a:p>
            <a:pPr algn="ctr" fontAlgn="auto">
              <a:spcBef>
                <a:spcPts val="0"/>
              </a:spcBef>
              <a:spcAft>
                <a:spcPts val="0"/>
              </a:spcAft>
            </a:pPr>
            <a:r>
              <a:rPr lang="en-US" b="1" dirty="0">
                <a:solidFill>
                  <a:prstClr val="black"/>
                </a:solidFill>
                <a:latin typeface="Arial" panose="020B0604020202020204" pitchFamily="34" charset="0"/>
                <a:cs typeface="Arial" panose="020B0604020202020204" pitchFamily="34" charset="0"/>
              </a:rPr>
              <a:t>Where </a:t>
            </a:r>
            <a:r>
              <a:rPr lang="en-US" b="1" u="sng" dirty="0">
                <a:solidFill>
                  <a:prstClr val="black"/>
                </a:solidFill>
                <a:latin typeface="Arial" panose="020B0604020202020204" pitchFamily="34" charset="0"/>
                <a:cs typeface="Arial" panose="020B0604020202020204" pitchFamily="34" charset="0"/>
              </a:rPr>
              <a:t>will</a:t>
            </a:r>
            <a:r>
              <a:rPr lang="en-US" b="1" dirty="0">
                <a:solidFill>
                  <a:prstClr val="black"/>
                </a:solidFill>
                <a:latin typeface="Arial" panose="020B0604020202020204" pitchFamily="34" charset="0"/>
                <a:cs typeface="Arial" panose="020B0604020202020204" pitchFamily="34" charset="0"/>
              </a:rPr>
              <a:t> the remaining nitrogen reductions* come from?</a:t>
            </a:r>
          </a:p>
        </p:txBody>
      </p:sp>
      <p:pic>
        <p:nvPicPr>
          <p:cNvPr id="17" name="Picture 16"/>
          <p:cNvPicPr>
            <a:picLocks noChangeAspect="1"/>
          </p:cNvPicPr>
          <p:nvPr/>
        </p:nvPicPr>
        <p:blipFill rotWithShape="1">
          <a:blip r:embed="rId4"/>
          <a:srcRect t="6333" r="23189" b="85811"/>
          <a:stretch/>
        </p:blipFill>
        <p:spPr>
          <a:xfrm>
            <a:off x="802946" y="1368896"/>
            <a:ext cx="7023539" cy="537222"/>
          </a:xfrm>
          <a:prstGeom prst="rect">
            <a:avLst/>
          </a:prstGeom>
        </p:spPr>
      </p:pic>
      <p:sp>
        <p:nvSpPr>
          <p:cNvPr id="19" name="Right Arrow 18"/>
          <p:cNvSpPr/>
          <p:nvPr/>
        </p:nvSpPr>
        <p:spPr>
          <a:xfrm rot="21600000">
            <a:off x="4491851" y="3404874"/>
            <a:ext cx="886043" cy="484632"/>
          </a:xfrm>
          <a:prstGeom prst="rightArrow">
            <a:avLst/>
          </a:prstGeom>
          <a:solidFill>
            <a:srgbClr val="0070C0"/>
          </a:solidFill>
          <a:ln w="25400" cap="flat" cmpd="sng" algn="ctr">
            <a:solidFill>
              <a:srgbClr val="BBE0E3">
                <a:shade val="50000"/>
              </a:srgbClr>
            </a:solidFill>
            <a:prstDash val="solid"/>
          </a:ln>
          <a:effectLst/>
        </p:spPr>
        <p:txBody>
          <a:bodyPr rtlCol="0" anchor="ctr"/>
          <a:lstStyle/>
          <a:p>
            <a:pPr algn="ctr" fontAlgn="auto">
              <a:spcBef>
                <a:spcPts val="0"/>
              </a:spcBef>
              <a:spcAft>
                <a:spcPts val="0"/>
              </a:spcAft>
              <a:defRPr/>
            </a:pPr>
            <a:endParaRPr lang="en-US" kern="0">
              <a:solidFill>
                <a:srgbClr val="FFFFFF"/>
              </a:solidFill>
              <a:latin typeface="Arial"/>
            </a:endParaRPr>
          </a:p>
        </p:txBody>
      </p:sp>
      <p:sp>
        <p:nvSpPr>
          <p:cNvPr id="16" name="TextBox 15"/>
          <p:cNvSpPr txBox="1"/>
          <p:nvPr/>
        </p:nvSpPr>
        <p:spPr>
          <a:xfrm>
            <a:off x="803816" y="2476315"/>
            <a:ext cx="838200" cy="523220"/>
          </a:xfrm>
          <a:prstGeom prst="rect">
            <a:avLst/>
          </a:prstGeom>
          <a:noFill/>
        </p:spPr>
        <p:txBody>
          <a:bodyPr wrap="square" rtlCol="0">
            <a:spAutoFit/>
          </a:bodyPr>
          <a:lstStyle/>
          <a:p>
            <a:r>
              <a:rPr lang="en-US" sz="2800" b="1" dirty="0"/>
              <a:t>242</a:t>
            </a:r>
          </a:p>
        </p:txBody>
      </p:sp>
      <p:sp>
        <p:nvSpPr>
          <p:cNvPr id="3" name="TextBox 2"/>
          <p:cNvSpPr txBox="1"/>
          <p:nvPr/>
        </p:nvSpPr>
        <p:spPr>
          <a:xfrm>
            <a:off x="5877275" y="5600777"/>
            <a:ext cx="2787410" cy="923330"/>
          </a:xfrm>
          <a:prstGeom prst="rect">
            <a:avLst/>
          </a:prstGeom>
          <a:noFill/>
        </p:spPr>
        <p:txBody>
          <a:bodyPr wrap="square" rtlCol="0">
            <a:spAutoFit/>
          </a:bodyPr>
          <a:lstStyle/>
          <a:p>
            <a:r>
              <a:rPr lang="en-US" b="1" dirty="0"/>
              <a:t>71% Agriculture</a:t>
            </a:r>
          </a:p>
          <a:p>
            <a:r>
              <a:rPr lang="en-US" b="1" dirty="0"/>
              <a:t>24% Urban Stormwater</a:t>
            </a:r>
          </a:p>
          <a:p>
            <a:r>
              <a:rPr lang="en-US" b="1" dirty="0"/>
              <a:t>  5% Septic Systems</a:t>
            </a:r>
          </a:p>
        </p:txBody>
      </p:sp>
      <p:sp>
        <p:nvSpPr>
          <p:cNvPr id="4" name="TextBox 3"/>
          <p:cNvSpPr txBox="1"/>
          <p:nvPr/>
        </p:nvSpPr>
        <p:spPr>
          <a:xfrm>
            <a:off x="0" y="6604628"/>
            <a:ext cx="3459777" cy="261610"/>
          </a:xfrm>
          <a:prstGeom prst="rect">
            <a:avLst/>
          </a:prstGeom>
          <a:noFill/>
        </p:spPr>
        <p:txBody>
          <a:bodyPr wrap="square" rtlCol="0">
            <a:spAutoFit/>
          </a:bodyPr>
          <a:lstStyle/>
          <a:p>
            <a:r>
              <a:rPr lang="en-US" sz="1100" dirty="0"/>
              <a:t>*Based on the jurisdictions’ Phase II WIPs.</a:t>
            </a:r>
          </a:p>
        </p:txBody>
      </p:sp>
      <p:sp>
        <p:nvSpPr>
          <p:cNvPr id="21" name="Rectangle 20"/>
          <p:cNvSpPr/>
          <p:nvPr/>
        </p:nvSpPr>
        <p:spPr>
          <a:xfrm>
            <a:off x="609600" y="1219200"/>
            <a:ext cx="381000" cy="75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5"/>
          <a:stretch>
            <a:fillRect/>
          </a:stretch>
        </p:blipFill>
        <p:spPr>
          <a:xfrm>
            <a:off x="5535568" y="2579718"/>
            <a:ext cx="2925434" cy="2118656"/>
          </a:xfrm>
          <a:prstGeom prst="rect">
            <a:avLst/>
          </a:prstGeom>
          <a:noFill/>
          <a:ln>
            <a:noFill/>
          </a:ln>
        </p:spPr>
      </p:pic>
      <p:sp>
        <p:nvSpPr>
          <p:cNvPr id="2" name="TextBox 1"/>
          <p:cNvSpPr txBox="1"/>
          <p:nvPr/>
        </p:nvSpPr>
        <p:spPr>
          <a:xfrm>
            <a:off x="7826485" y="2712666"/>
            <a:ext cx="838200" cy="523220"/>
          </a:xfrm>
          <a:prstGeom prst="rect">
            <a:avLst/>
          </a:prstGeom>
          <a:noFill/>
        </p:spPr>
        <p:txBody>
          <a:bodyPr wrap="square" rtlCol="0">
            <a:spAutoFit/>
          </a:bodyPr>
          <a:lstStyle/>
          <a:p>
            <a:r>
              <a:rPr lang="en-US" sz="2800" b="1" dirty="0"/>
              <a:t>192</a:t>
            </a:r>
          </a:p>
        </p:txBody>
      </p:sp>
      <p:sp>
        <p:nvSpPr>
          <p:cNvPr id="14" name="TextBox 13"/>
          <p:cNvSpPr txBox="1"/>
          <p:nvPr/>
        </p:nvSpPr>
        <p:spPr>
          <a:xfrm>
            <a:off x="6594969" y="4790201"/>
            <a:ext cx="806631" cy="461665"/>
          </a:xfrm>
          <a:prstGeom prst="rect">
            <a:avLst/>
          </a:prstGeom>
          <a:noFill/>
        </p:spPr>
        <p:txBody>
          <a:bodyPr wrap="none" rtlCol="0">
            <a:spAutoFit/>
          </a:bodyPr>
          <a:lstStyle/>
          <a:p>
            <a:pPr fontAlgn="auto">
              <a:spcBef>
                <a:spcPts val="0"/>
              </a:spcBef>
              <a:spcAft>
                <a:spcPts val="0"/>
              </a:spcAft>
            </a:pPr>
            <a:r>
              <a:rPr lang="en-US" sz="2400" b="1" dirty="0">
                <a:solidFill>
                  <a:prstClr val="black"/>
                </a:solidFill>
                <a:latin typeface="Calibri" panose="020F0502020204030204"/>
              </a:rPr>
              <a:t>2025</a:t>
            </a:r>
          </a:p>
        </p:txBody>
      </p:sp>
    </p:spTree>
    <p:extLst>
      <p:ext uri="{BB962C8B-B14F-4D97-AF65-F5344CB8AC3E}">
        <p14:creationId xmlns:p14="http://schemas.microsoft.com/office/powerpoint/2010/main" val="2497781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33400" y="1066800"/>
            <a:ext cx="7901294" cy="5410200"/>
          </a:xfrm>
          <a:prstGeom prst="rect">
            <a:avLst/>
          </a:prstGeom>
        </p:spPr>
      </p:pic>
      <p:sp>
        <p:nvSpPr>
          <p:cNvPr id="5" name="Rectangle 4"/>
          <p:cNvSpPr txBox="1">
            <a:spLocks noChangeArrowheads="1"/>
          </p:cNvSpPr>
          <p:nvPr/>
        </p:nvSpPr>
        <p:spPr>
          <a:xfrm>
            <a:off x="304800" y="152400"/>
            <a:ext cx="8534400" cy="629801"/>
          </a:xfrm>
          <a:prstGeom prst="rect">
            <a:avLst/>
          </a:prstGeom>
          <a:noFill/>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t>Nitrogen Load to be Reduced by 2025</a:t>
            </a:r>
          </a:p>
        </p:txBody>
      </p:sp>
      <p:sp>
        <p:nvSpPr>
          <p:cNvPr id="7" name="TextBox 6"/>
          <p:cNvSpPr txBox="1"/>
          <p:nvPr/>
        </p:nvSpPr>
        <p:spPr>
          <a:xfrm>
            <a:off x="5339443" y="2662724"/>
            <a:ext cx="184731" cy="369332"/>
          </a:xfrm>
          <a:prstGeom prst="rect">
            <a:avLst/>
          </a:prstGeom>
          <a:noFill/>
        </p:spPr>
        <p:txBody>
          <a:bodyPr wrap="none" rtlCol="0">
            <a:spAutoFit/>
          </a:bodyPr>
          <a:lstStyle/>
          <a:p>
            <a:endParaRPr lang="en-US" dirty="0"/>
          </a:p>
        </p:txBody>
      </p:sp>
      <p:sp>
        <p:nvSpPr>
          <p:cNvPr id="8" name="TextBox 7"/>
          <p:cNvSpPr txBox="1"/>
          <p:nvPr/>
        </p:nvSpPr>
        <p:spPr>
          <a:xfrm>
            <a:off x="3275046" y="197692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77614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0673" y="1635092"/>
            <a:ext cx="4592078" cy="3548423"/>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301" y="1668593"/>
            <a:ext cx="4505372" cy="3481423"/>
          </a:xfrm>
          <a:prstGeom prst="rect">
            <a:avLst/>
          </a:prstGeom>
        </p:spPr>
      </p:pic>
      <p:sp>
        <p:nvSpPr>
          <p:cNvPr id="2" name="TextBox 1"/>
          <p:cNvSpPr txBox="1"/>
          <p:nvPr/>
        </p:nvSpPr>
        <p:spPr>
          <a:xfrm>
            <a:off x="5806180" y="5284854"/>
            <a:ext cx="2101064" cy="369332"/>
          </a:xfrm>
          <a:prstGeom prst="rect">
            <a:avLst/>
          </a:prstGeom>
          <a:noFill/>
        </p:spPr>
        <p:txBody>
          <a:bodyPr wrap="square" rtlCol="0">
            <a:spAutoFit/>
          </a:bodyPr>
          <a:lstStyle/>
          <a:p>
            <a:pPr algn="ctr" fontAlgn="auto">
              <a:spcBef>
                <a:spcPts val="0"/>
              </a:spcBef>
              <a:spcAft>
                <a:spcPts val="0"/>
              </a:spcAft>
            </a:pPr>
            <a:r>
              <a:rPr lang="en-US" b="1" dirty="0">
                <a:latin typeface="Arial" panose="020B0604020202020204" pitchFamily="34" charset="0"/>
                <a:cs typeface="Arial" panose="020B0604020202020204" pitchFamily="34" charset="0"/>
              </a:rPr>
              <a:t>Rural Settings</a:t>
            </a:r>
          </a:p>
        </p:txBody>
      </p:sp>
      <p:sp>
        <p:nvSpPr>
          <p:cNvPr id="5" name="TextBox 4"/>
          <p:cNvSpPr txBox="1"/>
          <p:nvPr/>
        </p:nvSpPr>
        <p:spPr>
          <a:xfrm>
            <a:off x="727440" y="5284854"/>
            <a:ext cx="3155177" cy="369332"/>
          </a:xfrm>
          <a:prstGeom prst="rect">
            <a:avLst/>
          </a:prstGeom>
          <a:noFill/>
        </p:spPr>
        <p:txBody>
          <a:bodyPr wrap="square" rtlCol="0">
            <a:spAutoFit/>
          </a:bodyPr>
          <a:lstStyle/>
          <a:p>
            <a:pPr algn="ctr" fontAlgn="auto">
              <a:spcBef>
                <a:spcPts val="0"/>
              </a:spcBef>
              <a:spcAft>
                <a:spcPts val="0"/>
              </a:spcAft>
            </a:pPr>
            <a:r>
              <a:rPr lang="en-US" b="1" dirty="0">
                <a:latin typeface="Arial" panose="020B0604020202020204" pitchFamily="34" charset="0"/>
                <a:cs typeface="Arial" panose="020B0604020202020204" pitchFamily="34" charset="0"/>
              </a:rPr>
              <a:t>Urban/Suburban Settings</a:t>
            </a:r>
          </a:p>
        </p:txBody>
      </p:sp>
      <p:sp>
        <p:nvSpPr>
          <p:cNvPr id="11" name="TextBox 10"/>
          <p:cNvSpPr txBox="1"/>
          <p:nvPr/>
        </p:nvSpPr>
        <p:spPr>
          <a:xfrm>
            <a:off x="179173" y="335255"/>
            <a:ext cx="8763000" cy="507831"/>
          </a:xfrm>
          <a:prstGeom prst="rect">
            <a:avLst/>
          </a:prstGeom>
          <a:noFill/>
        </p:spPr>
        <p:txBody>
          <a:bodyPr wrap="square" rtlCol="0">
            <a:spAutoFit/>
          </a:bodyPr>
          <a:lstStyle/>
          <a:p>
            <a:pPr algn="ctr" fontAlgn="auto">
              <a:spcBef>
                <a:spcPts val="0"/>
              </a:spcBef>
              <a:spcAft>
                <a:spcPts val="0"/>
              </a:spcAft>
            </a:pPr>
            <a:r>
              <a:rPr lang="en-US" sz="2700" b="1" dirty="0">
                <a:latin typeface="Arial" panose="020B0604020202020204" pitchFamily="34" charset="0"/>
                <a:cs typeface="Arial" panose="020B0604020202020204" pitchFamily="34" charset="0"/>
              </a:rPr>
              <a:t>Chesapeake Bay Watershed Land Cover Data</a:t>
            </a:r>
          </a:p>
        </p:txBody>
      </p:sp>
      <p:sp>
        <p:nvSpPr>
          <p:cNvPr id="6" name="Rectangle 5"/>
          <p:cNvSpPr/>
          <p:nvPr/>
        </p:nvSpPr>
        <p:spPr>
          <a:xfrm>
            <a:off x="1776679" y="1164421"/>
            <a:ext cx="1056700" cy="369332"/>
          </a:xfrm>
          <a:prstGeom prst="rect">
            <a:avLst/>
          </a:prstGeom>
        </p:spPr>
        <p:txBody>
          <a:bodyPr wrap="none">
            <a:spAutoFit/>
          </a:bodyPr>
          <a:lstStyle/>
          <a:p>
            <a:pPr algn="ctr" fontAlgn="auto">
              <a:spcBef>
                <a:spcPts val="0"/>
              </a:spcBef>
              <a:spcAft>
                <a:spcPts val="0"/>
              </a:spcAft>
            </a:pPr>
            <a:r>
              <a:rPr lang="en-US" b="1" dirty="0">
                <a:latin typeface="Arial" panose="020B0604020202020204" pitchFamily="34" charset="0"/>
                <a:cs typeface="Arial" panose="020B0604020202020204" pitchFamily="34" charset="0"/>
              </a:rPr>
              <a:t>Phase 5</a:t>
            </a:r>
          </a:p>
        </p:txBody>
      </p:sp>
      <p:sp>
        <p:nvSpPr>
          <p:cNvPr id="10" name="Rectangle 9"/>
          <p:cNvSpPr/>
          <p:nvPr/>
        </p:nvSpPr>
        <p:spPr>
          <a:xfrm>
            <a:off x="6319611" y="1164421"/>
            <a:ext cx="1056700" cy="369332"/>
          </a:xfrm>
          <a:prstGeom prst="rect">
            <a:avLst/>
          </a:prstGeom>
        </p:spPr>
        <p:txBody>
          <a:bodyPr wrap="none">
            <a:spAutoFit/>
          </a:bodyPr>
          <a:lstStyle/>
          <a:p>
            <a:pPr algn="ctr" fontAlgn="auto">
              <a:spcBef>
                <a:spcPts val="0"/>
              </a:spcBef>
              <a:spcAft>
                <a:spcPts val="0"/>
              </a:spcAft>
            </a:pPr>
            <a:r>
              <a:rPr lang="en-US" b="1" dirty="0">
                <a:latin typeface="Arial" panose="020B0604020202020204" pitchFamily="34" charset="0"/>
                <a:cs typeface="Arial" panose="020B0604020202020204" pitchFamily="34" charset="0"/>
              </a:rPr>
              <a:t>Phase 6</a:t>
            </a:r>
          </a:p>
        </p:txBody>
      </p:sp>
    </p:spTree>
    <p:extLst>
      <p:ext uri="{BB962C8B-B14F-4D97-AF65-F5344CB8AC3E}">
        <p14:creationId xmlns:p14="http://schemas.microsoft.com/office/powerpoint/2010/main" val="516710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Down Arrow 43"/>
          <p:cNvSpPr/>
          <p:nvPr/>
        </p:nvSpPr>
        <p:spPr>
          <a:xfrm>
            <a:off x="3664744" y="857251"/>
            <a:ext cx="4257675" cy="5107060"/>
          </a:xfrm>
          <a:prstGeom prst="downArrow">
            <a:avLst>
              <a:gd name="adj1" fmla="val 74497"/>
              <a:gd name="adj2" fmla="val 2885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a:solidFill>
                <a:prstClr val="white"/>
              </a:solidFill>
            </a:endParaRPr>
          </a:p>
        </p:txBody>
      </p:sp>
      <p:sp>
        <p:nvSpPr>
          <p:cNvPr id="3" name="Slide Number Placeholder 2"/>
          <p:cNvSpPr>
            <a:spLocks noGrp="1"/>
          </p:cNvSpPr>
          <p:nvPr>
            <p:ph type="sldNum" sz="quarter" idx="12"/>
          </p:nvPr>
        </p:nvSpPr>
        <p:spPr>
          <a:xfrm>
            <a:off x="6346189" y="5690467"/>
            <a:ext cx="1543050" cy="273844"/>
          </a:xfrm>
        </p:spPr>
        <p:txBody>
          <a:bodyPr/>
          <a:lstStyle/>
          <a:p>
            <a:pPr defTabSz="685800" fontAlgn="auto">
              <a:spcBef>
                <a:spcPts val="0"/>
              </a:spcBef>
              <a:spcAft>
                <a:spcPts val="0"/>
              </a:spcAft>
            </a:pPr>
            <a:fld id="{7AB0CCD7-21D7-4BE5-8AA4-B54C789063DC}" type="slidenum">
              <a:rPr lang="en-US" sz="1350" kern="0">
                <a:solidFill>
                  <a:prstClr val="black">
                    <a:tint val="75000"/>
                  </a:prstClr>
                </a:solidFill>
              </a:rPr>
              <a:pPr defTabSz="685800" fontAlgn="auto">
                <a:spcBef>
                  <a:spcPts val="0"/>
                </a:spcBef>
                <a:spcAft>
                  <a:spcPts val="0"/>
                </a:spcAft>
              </a:pPr>
              <a:t>16</a:t>
            </a:fld>
            <a:endParaRPr lang="en-US" sz="1350" kern="0">
              <a:solidFill>
                <a:prstClr val="black">
                  <a:tint val="75000"/>
                </a:prstClr>
              </a:solidFill>
            </a:endParaRPr>
          </a:p>
        </p:txBody>
      </p:sp>
      <p:pic>
        <p:nvPicPr>
          <p:cNvPr id="39" name="Picture 2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5672" y="5004190"/>
            <a:ext cx="1577340" cy="96012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0" name="Picture 1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5672" y="931690"/>
            <a:ext cx="1577340" cy="96012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1" name="Picture 1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5672" y="1952152"/>
            <a:ext cx="1577340" cy="96012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2" name="Picture 2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5672" y="3991809"/>
            <a:ext cx="1577340" cy="96012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3" name="Picture 92" descr="HighPoint_Raingarden_Const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5672" y="2965507"/>
            <a:ext cx="1577340" cy="96012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6" name="Right Arrow 25"/>
          <p:cNvSpPr/>
          <p:nvPr/>
        </p:nvSpPr>
        <p:spPr>
          <a:xfrm rot="1796252">
            <a:off x="3727415" y="3548014"/>
            <a:ext cx="1295856" cy="7552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b="1" kern="0" dirty="0">
                <a:solidFill>
                  <a:prstClr val="black"/>
                </a:solidFill>
              </a:rPr>
              <a:t>Direct Loads</a:t>
            </a:r>
          </a:p>
        </p:txBody>
      </p:sp>
      <p:sp>
        <p:nvSpPr>
          <p:cNvPr id="27" name="TextBox 26"/>
          <p:cNvSpPr txBox="1"/>
          <p:nvPr/>
        </p:nvSpPr>
        <p:spPr>
          <a:xfrm>
            <a:off x="3983967" y="1499350"/>
            <a:ext cx="3605475" cy="3785652"/>
          </a:xfrm>
          <a:prstGeom prst="rect">
            <a:avLst/>
          </a:prstGeom>
          <a:noFill/>
        </p:spPr>
        <p:txBody>
          <a:bodyPr wrap="none" rtlCol="0">
            <a:spAutoFit/>
          </a:bodyPr>
          <a:lstStyle/>
          <a:p>
            <a:pPr algn="ctr" defTabSz="685800" fontAlgn="auto">
              <a:spcBef>
                <a:spcPts val="0"/>
              </a:spcBef>
              <a:spcAft>
                <a:spcPts val="0"/>
              </a:spcAft>
            </a:pPr>
            <a:r>
              <a:rPr lang="en-US" sz="1500" b="1" kern="0" dirty="0">
                <a:solidFill>
                  <a:prstClr val="black"/>
                </a:solidFill>
              </a:rPr>
              <a:t>Average Load +     Inputs * Sensitivity</a:t>
            </a:r>
          </a:p>
          <a:p>
            <a:pPr algn="ctr" defTabSz="685800" fontAlgn="auto">
              <a:spcBef>
                <a:spcPts val="0"/>
              </a:spcBef>
              <a:spcAft>
                <a:spcPts val="0"/>
              </a:spcAft>
            </a:pPr>
            <a:endParaRPr lang="en-US" sz="1500" b="1" kern="0" dirty="0">
              <a:solidFill>
                <a:prstClr val="black"/>
              </a:solidFill>
            </a:endParaRPr>
          </a:p>
          <a:p>
            <a:pPr algn="ctr" defTabSz="685800" fontAlgn="auto">
              <a:spcBef>
                <a:spcPts val="0"/>
              </a:spcBef>
              <a:spcAft>
                <a:spcPts val="0"/>
              </a:spcAft>
            </a:pPr>
            <a:endParaRPr lang="en-US" sz="1500" b="1" kern="0" dirty="0">
              <a:solidFill>
                <a:prstClr val="black"/>
              </a:solidFill>
            </a:endParaRPr>
          </a:p>
          <a:p>
            <a:pPr algn="ctr" defTabSz="685800" fontAlgn="auto">
              <a:spcBef>
                <a:spcPts val="0"/>
              </a:spcBef>
              <a:spcAft>
                <a:spcPts val="0"/>
              </a:spcAft>
            </a:pPr>
            <a:r>
              <a:rPr lang="en-US" sz="1500" b="1" kern="0" dirty="0">
                <a:solidFill>
                  <a:prstClr val="black"/>
                </a:solidFill>
              </a:rPr>
              <a:t>Land Use Acres</a:t>
            </a:r>
          </a:p>
          <a:p>
            <a:pPr algn="ctr" defTabSz="685800" fontAlgn="auto">
              <a:spcBef>
                <a:spcPts val="0"/>
              </a:spcBef>
              <a:spcAft>
                <a:spcPts val="0"/>
              </a:spcAft>
            </a:pPr>
            <a:endParaRPr lang="en-US" sz="1500" b="1" kern="0" dirty="0">
              <a:solidFill>
                <a:prstClr val="black"/>
              </a:solidFill>
            </a:endParaRPr>
          </a:p>
          <a:p>
            <a:pPr algn="ctr" defTabSz="685800" fontAlgn="auto">
              <a:spcBef>
                <a:spcPts val="0"/>
              </a:spcBef>
              <a:spcAft>
                <a:spcPts val="0"/>
              </a:spcAft>
            </a:pPr>
            <a:endParaRPr lang="en-US" sz="1500" b="1" kern="0" dirty="0">
              <a:solidFill>
                <a:prstClr val="black"/>
              </a:solidFill>
            </a:endParaRPr>
          </a:p>
          <a:p>
            <a:pPr algn="ctr" defTabSz="685800" fontAlgn="auto">
              <a:spcBef>
                <a:spcPts val="0"/>
              </a:spcBef>
              <a:spcAft>
                <a:spcPts val="0"/>
              </a:spcAft>
            </a:pPr>
            <a:r>
              <a:rPr lang="en-US" sz="1500" b="1" kern="0" dirty="0">
                <a:solidFill>
                  <a:prstClr val="black"/>
                </a:solidFill>
              </a:rPr>
              <a:t>BMPs</a:t>
            </a:r>
          </a:p>
          <a:p>
            <a:pPr algn="ctr" defTabSz="685800" fontAlgn="auto">
              <a:spcBef>
                <a:spcPts val="0"/>
              </a:spcBef>
              <a:spcAft>
                <a:spcPts val="0"/>
              </a:spcAft>
            </a:pPr>
            <a:endParaRPr lang="en-US" sz="1500" b="1" kern="0" dirty="0">
              <a:solidFill>
                <a:prstClr val="black"/>
              </a:solidFill>
            </a:endParaRPr>
          </a:p>
          <a:p>
            <a:pPr algn="ctr" defTabSz="685800" fontAlgn="auto">
              <a:spcBef>
                <a:spcPts val="0"/>
              </a:spcBef>
              <a:spcAft>
                <a:spcPts val="0"/>
              </a:spcAft>
            </a:pPr>
            <a:endParaRPr lang="en-US" sz="1500" b="1" kern="0" dirty="0">
              <a:solidFill>
                <a:prstClr val="black"/>
              </a:solidFill>
            </a:endParaRPr>
          </a:p>
          <a:p>
            <a:pPr algn="ctr" defTabSz="685800" fontAlgn="auto">
              <a:spcBef>
                <a:spcPts val="0"/>
              </a:spcBef>
              <a:spcAft>
                <a:spcPts val="0"/>
              </a:spcAft>
            </a:pPr>
            <a:r>
              <a:rPr lang="en-US" sz="1500" b="1" kern="0" dirty="0">
                <a:solidFill>
                  <a:prstClr val="black"/>
                </a:solidFill>
              </a:rPr>
              <a:t>Land to Water</a:t>
            </a:r>
          </a:p>
          <a:p>
            <a:pPr algn="ctr" defTabSz="685800" fontAlgn="auto">
              <a:spcBef>
                <a:spcPts val="0"/>
              </a:spcBef>
              <a:spcAft>
                <a:spcPts val="0"/>
              </a:spcAft>
            </a:pPr>
            <a:endParaRPr lang="en-US" sz="1500" b="1" kern="0" dirty="0">
              <a:solidFill>
                <a:prstClr val="black"/>
              </a:solidFill>
            </a:endParaRPr>
          </a:p>
          <a:p>
            <a:pPr algn="ctr" defTabSz="685800" fontAlgn="auto">
              <a:spcBef>
                <a:spcPts val="0"/>
              </a:spcBef>
              <a:spcAft>
                <a:spcPts val="0"/>
              </a:spcAft>
            </a:pPr>
            <a:endParaRPr lang="en-US" sz="1500" b="1" kern="0" dirty="0">
              <a:solidFill>
                <a:prstClr val="black"/>
              </a:solidFill>
            </a:endParaRPr>
          </a:p>
          <a:p>
            <a:pPr algn="ctr" defTabSz="685800" fontAlgn="auto">
              <a:spcBef>
                <a:spcPts val="0"/>
              </a:spcBef>
              <a:spcAft>
                <a:spcPts val="0"/>
              </a:spcAft>
            </a:pPr>
            <a:r>
              <a:rPr lang="en-US" sz="1500" b="1" kern="0" dirty="0">
                <a:solidFill>
                  <a:prstClr val="black"/>
                </a:solidFill>
              </a:rPr>
              <a:t>Stream Delivery</a:t>
            </a:r>
          </a:p>
          <a:p>
            <a:pPr algn="ctr" defTabSz="685800" fontAlgn="auto">
              <a:spcBef>
                <a:spcPts val="0"/>
              </a:spcBef>
              <a:spcAft>
                <a:spcPts val="0"/>
              </a:spcAft>
            </a:pPr>
            <a:endParaRPr lang="en-US" sz="1500" b="1" kern="0" dirty="0">
              <a:solidFill>
                <a:prstClr val="black"/>
              </a:solidFill>
            </a:endParaRPr>
          </a:p>
          <a:p>
            <a:pPr algn="ctr" defTabSz="685800" fontAlgn="auto">
              <a:spcBef>
                <a:spcPts val="0"/>
              </a:spcBef>
              <a:spcAft>
                <a:spcPts val="0"/>
              </a:spcAft>
            </a:pPr>
            <a:endParaRPr lang="en-US" sz="1500" b="1" kern="0" dirty="0">
              <a:solidFill>
                <a:prstClr val="black"/>
              </a:solidFill>
            </a:endParaRPr>
          </a:p>
          <a:p>
            <a:pPr algn="ctr" defTabSz="685800" fontAlgn="auto">
              <a:spcBef>
                <a:spcPts val="0"/>
              </a:spcBef>
              <a:spcAft>
                <a:spcPts val="0"/>
              </a:spcAft>
            </a:pPr>
            <a:r>
              <a:rPr lang="en-US" sz="1500" b="1" kern="0" dirty="0">
                <a:solidFill>
                  <a:prstClr val="black"/>
                </a:solidFill>
              </a:rPr>
              <a:t>River Delivery</a:t>
            </a:r>
          </a:p>
        </p:txBody>
      </p:sp>
      <p:sp>
        <p:nvSpPr>
          <p:cNvPr id="29" name="Isosceles Triangle 28"/>
          <p:cNvSpPr/>
          <p:nvPr/>
        </p:nvSpPr>
        <p:spPr>
          <a:xfrm>
            <a:off x="5569390" y="1584332"/>
            <a:ext cx="137959" cy="150041"/>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a:solidFill>
                <a:prstClr val="white"/>
              </a:solidFill>
            </a:endParaRPr>
          </a:p>
        </p:txBody>
      </p:sp>
      <p:sp>
        <p:nvSpPr>
          <p:cNvPr id="45" name="TextBox 44"/>
          <p:cNvSpPr txBox="1"/>
          <p:nvPr/>
        </p:nvSpPr>
        <p:spPr>
          <a:xfrm>
            <a:off x="5631492" y="3925628"/>
            <a:ext cx="319318" cy="507831"/>
          </a:xfrm>
          <a:prstGeom prst="rect">
            <a:avLst/>
          </a:prstGeom>
          <a:noFill/>
        </p:spPr>
        <p:txBody>
          <a:bodyPr wrap="none" rtlCol="0">
            <a:spAutoFit/>
          </a:bodyPr>
          <a:lstStyle/>
          <a:p>
            <a:pPr defTabSz="685800" fontAlgn="auto">
              <a:spcBef>
                <a:spcPts val="0"/>
              </a:spcBef>
              <a:spcAft>
                <a:spcPts val="0"/>
              </a:spcAft>
            </a:pPr>
            <a:r>
              <a:rPr lang="en-US" sz="2700" b="1" kern="0" dirty="0">
                <a:solidFill>
                  <a:srgbClr val="5B9BD5">
                    <a:lumMod val="75000"/>
                  </a:srgbClr>
                </a:solidFill>
              </a:rPr>
              <a:t>*</a:t>
            </a:r>
          </a:p>
        </p:txBody>
      </p:sp>
      <p:sp>
        <p:nvSpPr>
          <p:cNvPr id="46" name="TextBox 45"/>
          <p:cNvSpPr txBox="1"/>
          <p:nvPr/>
        </p:nvSpPr>
        <p:spPr>
          <a:xfrm>
            <a:off x="5640618" y="4599465"/>
            <a:ext cx="319318" cy="507831"/>
          </a:xfrm>
          <a:prstGeom prst="rect">
            <a:avLst/>
          </a:prstGeom>
          <a:noFill/>
        </p:spPr>
        <p:txBody>
          <a:bodyPr wrap="none" rtlCol="0">
            <a:spAutoFit/>
          </a:bodyPr>
          <a:lstStyle/>
          <a:p>
            <a:pPr defTabSz="685800" fontAlgn="auto">
              <a:spcBef>
                <a:spcPts val="0"/>
              </a:spcBef>
              <a:spcAft>
                <a:spcPts val="0"/>
              </a:spcAft>
            </a:pPr>
            <a:r>
              <a:rPr lang="en-US" sz="2700" b="1" kern="0" dirty="0">
                <a:solidFill>
                  <a:srgbClr val="5B9BD5">
                    <a:lumMod val="75000"/>
                  </a:srgbClr>
                </a:solidFill>
              </a:rPr>
              <a:t>*</a:t>
            </a:r>
          </a:p>
        </p:txBody>
      </p:sp>
      <p:sp>
        <p:nvSpPr>
          <p:cNvPr id="47" name="TextBox 46"/>
          <p:cNvSpPr txBox="1"/>
          <p:nvPr/>
        </p:nvSpPr>
        <p:spPr>
          <a:xfrm>
            <a:off x="5631492" y="1819354"/>
            <a:ext cx="319318" cy="507831"/>
          </a:xfrm>
          <a:prstGeom prst="rect">
            <a:avLst/>
          </a:prstGeom>
          <a:noFill/>
        </p:spPr>
        <p:txBody>
          <a:bodyPr wrap="none" rtlCol="0">
            <a:spAutoFit/>
          </a:bodyPr>
          <a:lstStyle/>
          <a:p>
            <a:pPr defTabSz="685800" fontAlgn="auto">
              <a:spcBef>
                <a:spcPts val="0"/>
              </a:spcBef>
              <a:spcAft>
                <a:spcPts val="0"/>
              </a:spcAft>
            </a:pPr>
            <a:r>
              <a:rPr lang="en-US" sz="2700" b="1" kern="0" dirty="0">
                <a:solidFill>
                  <a:srgbClr val="5B9BD5">
                    <a:lumMod val="75000"/>
                  </a:srgbClr>
                </a:solidFill>
              </a:rPr>
              <a:t>*</a:t>
            </a:r>
          </a:p>
        </p:txBody>
      </p:sp>
      <p:sp>
        <p:nvSpPr>
          <p:cNvPr id="48" name="TextBox 47"/>
          <p:cNvSpPr txBox="1"/>
          <p:nvPr/>
        </p:nvSpPr>
        <p:spPr>
          <a:xfrm>
            <a:off x="5638369" y="2486869"/>
            <a:ext cx="319318" cy="507831"/>
          </a:xfrm>
          <a:prstGeom prst="rect">
            <a:avLst/>
          </a:prstGeom>
          <a:noFill/>
        </p:spPr>
        <p:txBody>
          <a:bodyPr wrap="none" rtlCol="0">
            <a:spAutoFit/>
          </a:bodyPr>
          <a:lstStyle/>
          <a:p>
            <a:pPr defTabSz="685800" fontAlgn="auto">
              <a:spcBef>
                <a:spcPts val="0"/>
              </a:spcBef>
              <a:spcAft>
                <a:spcPts val="0"/>
              </a:spcAft>
            </a:pPr>
            <a:r>
              <a:rPr lang="en-US" sz="2700" b="1" kern="0" dirty="0">
                <a:solidFill>
                  <a:srgbClr val="5B9BD5">
                    <a:lumMod val="75000"/>
                  </a:srgbClr>
                </a:solidFill>
              </a:rPr>
              <a:t>*</a:t>
            </a:r>
          </a:p>
        </p:txBody>
      </p:sp>
      <p:sp>
        <p:nvSpPr>
          <p:cNvPr id="49" name="TextBox 48"/>
          <p:cNvSpPr txBox="1"/>
          <p:nvPr/>
        </p:nvSpPr>
        <p:spPr>
          <a:xfrm>
            <a:off x="5631492" y="3192058"/>
            <a:ext cx="319318" cy="507831"/>
          </a:xfrm>
          <a:prstGeom prst="rect">
            <a:avLst/>
          </a:prstGeom>
          <a:noFill/>
        </p:spPr>
        <p:txBody>
          <a:bodyPr wrap="none" rtlCol="0">
            <a:spAutoFit/>
          </a:bodyPr>
          <a:lstStyle/>
          <a:p>
            <a:pPr defTabSz="685800" fontAlgn="auto">
              <a:spcBef>
                <a:spcPts val="0"/>
              </a:spcBef>
              <a:spcAft>
                <a:spcPts val="0"/>
              </a:spcAft>
            </a:pPr>
            <a:r>
              <a:rPr lang="en-US" sz="2700" b="1" kern="0" dirty="0">
                <a:solidFill>
                  <a:srgbClr val="5B9BD5">
                    <a:lumMod val="75000"/>
                  </a:srgbClr>
                </a:solidFill>
              </a:rPr>
              <a:t>*</a:t>
            </a:r>
          </a:p>
        </p:txBody>
      </p:sp>
      <p:sp>
        <p:nvSpPr>
          <p:cNvPr id="19" name="Title 1"/>
          <p:cNvSpPr txBox="1">
            <a:spLocks/>
          </p:cNvSpPr>
          <p:nvPr/>
        </p:nvSpPr>
        <p:spPr>
          <a:xfrm>
            <a:off x="2857500" y="849682"/>
            <a:ext cx="5143500" cy="485827"/>
          </a:xfrm>
          <a:prstGeom prst="rect">
            <a:avLst/>
          </a:prstGeom>
          <a:solidFill>
            <a:schemeClr val="accent6">
              <a:lumMod val="60000"/>
              <a:lumOff val="40000"/>
            </a:schemeClr>
          </a:solidFill>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fontAlgn="auto">
              <a:spcAft>
                <a:spcPts val="0"/>
              </a:spcAft>
            </a:pPr>
            <a:r>
              <a:rPr lang="en-US" sz="2250" dirty="0">
                <a:solidFill>
                  <a:prstClr val="black"/>
                </a:solidFill>
                <a:latin typeface="Arial" panose="020B0604020202020204" pitchFamily="34" charset="0"/>
                <a:cs typeface="Arial" panose="020B0604020202020204" pitchFamily="34" charset="0"/>
              </a:rPr>
              <a:t>Phase 6 Watershed Model Structure</a:t>
            </a:r>
          </a:p>
        </p:txBody>
      </p:sp>
    </p:spTree>
    <p:extLst>
      <p:ext uri="{BB962C8B-B14F-4D97-AF65-F5344CB8AC3E}">
        <p14:creationId xmlns:p14="http://schemas.microsoft.com/office/powerpoint/2010/main" val="972117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cstate="print"/>
          <a:srcRect/>
          <a:stretch>
            <a:fillRect/>
          </a:stretch>
        </p:blipFill>
        <p:spPr bwMode="auto">
          <a:xfrm>
            <a:off x="4267200" y="1371600"/>
            <a:ext cx="2859775" cy="1865313"/>
          </a:xfrm>
          <a:prstGeom prst="rect">
            <a:avLst/>
          </a:prstGeom>
          <a:noFill/>
          <a:ln w="9525">
            <a:noFill/>
            <a:miter lim="800000"/>
            <a:headEnd/>
            <a:tailEnd/>
          </a:ln>
          <a:effectLst/>
        </p:spPr>
      </p:pic>
      <p:pic>
        <p:nvPicPr>
          <p:cNvPr id="22" name="Picture 3"/>
          <p:cNvPicPr>
            <a:picLocks noChangeAspect="1" noChangeArrowheads="1"/>
          </p:cNvPicPr>
          <p:nvPr/>
        </p:nvPicPr>
        <p:blipFill>
          <a:blip r:embed="rId4" cstate="print"/>
          <a:srcRect/>
          <a:stretch>
            <a:fillRect/>
          </a:stretch>
        </p:blipFill>
        <p:spPr bwMode="auto">
          <a:xfrm>
            <a:off x="4267200" y="3505200"/>
            <a:ext cx="2911608" cy="1752599"/>
          </a:xfrm>
          <a:prstGeom prst="rect">
            <a:avLst/>
          </a:prstGeom>
          <a:noFill/>
          <a:ln w="9525">
            <a:noFill/>
            <a:miter lim="800000"/>
            <a:headEnd/>
            <a:tailEnd/>
          </a:ln>
          <a:effectLst/>
        </p:spPr>
      </p:pic>
      <p:sp>
        <p:nvSpPr>
          <p:cNvPr id="257"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F279D98-1FBA-437B-8C7B-CDFEC86B1F27}" type="slidenum">
              <a:rPr kumimoji="0" 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endParaRPr>
          </a:p>
        </p:txBody>
      </p:sp>
      <p:sp>
        <p:nvSpPr>
          <p:cNvPr id="17655" name="Rectangle 247"/>
          <p:cNvSpPr>
            <a:spLocks noChangeArrowheads="1"/>
          </p:cNvSpPr>
          <p:nvPr/>
        </p:nvSpPr>
        <p:spPr bwMode="auto">
          <a:xfrm>
            <a:off x="7772400" y="2667000"/>
            <a:ext cx="1371600" cy="1143000"/>
          </a:xfrm>
          <a:prstGeom prst="rect">
            <a:avLst/>
          </a:prstGeom>
          <a:solidFill>
            <a:srgbClr val="C3E686"/>
          </a:solidFill>
          <a:ln w="9525">
            <a:solidFill>
              <a:schemeClr val="tx1"/>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Nutrient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Submodels</a:t>
            </a:r>
          </a:p>
        </p:txBody>
      </p:sp>
      <p:sp>
        <p:nvSpPr>
          <p:cNvPr id="258" name="Freeform 234"/>
          <p:cNvSpPr>
            <a:spLocks/>
          </p:cNvSpPr>
          <p:nvPr/>
        </p:nvSpPr>
        <p:spPr bwMode="auto">
          <a:xfrm rot="4067612">
            <a:off x="717207" y="1222249"/>
            <a:ext cx="1295400" cy="938213"/>
          </a:xfrm>
          <a:custGeom>
            <a:avLst/>
            <a:gdLst/>
            <a:ahLst/>
            <a:cxnLst>
              <a:cxn ang="0">
                <a:pos x="657" y="167"/>
              </a:cxn>
              <a:cxn ang="0">
                <a:pos x="943" y="228"/>
              </a:cxn>
              <a:cxn ang="0">
                <a:pos x="937" y="0"/>
              </a:cxn>
              <a:cxn ang="0">
                <a:pos x="1266" y="303"/>
              </a:cxn>
              <a:cxn ang="0">
                <a:pos x="930" y="591"/>
              </a:cxn>
              <a:cxn ang="0">
                <a:pos x="930" y="447"/>
              </a:cxn>
              <a:cxn ang="0">
                <a:pos x="651" y="422"/>
              </a:cxn>
              <a:cxn ang="0">
                <a:pos x="48" y="529"/>
              </a:cxn>
              <a:cxn ang="0">
                <a:pos x="363" y="335"/>
              </a:cxn>
              <a:cxn ang="0">
                <a:pos x="79" y="108"/>
              </a:cxn>
              <a:cxn ang="0">
                <a:pos x="657" y="167"/>
              </a:cxn>
            </a:cxnLst>
            <a:rect l="0" t="0" r="r" b="b"/>
            <a:pathLst>
              <a:path w="1266" h="591">
                <a:moveTo>
                  <a:pt x="657" y="167"/>
                </a:moveTo>
                <a:cubicBezTo>
                  <a:pt x="801" y="187"/>
                  <a:pt x="896" y="256"/>
                  <a:pt x="943" y="228"/>
                </a:cubicBezTo>
                <a:lnTo>
                  <a:pt x="937" y="0"/>
                </a:lnTo>
                <a:lnTo>
                  <a:pt x="1266" y="303"/>
                </a:lnTo>
                <a:lnTo>
                  <a:pt x="930" y="591"/>
                </a:lnTo>
                <a:lnTo>
                  <a:pt x="930" y="447"/>
                </a:lnTo>
                <a:cubicBezTo>
                  <a:pt x="884" y="419"/>
                  <a:pt x="798" y="408"/>
                  <a:pt x="651" y="422"/>
                </a:cubicBezTo>
                <a:cubicBezTo>
                  <a:pt x="504" y="436"/>
                  <a:pt x="96" y="543"/>
                  <a:pt x="48" y="529"/>
                </a:cubicBezTo>
                <a:cubicBezTo>
                  <a:pt x="0" y="515"/>
                  <a:pt x="358" y="405"/>
                  <a:pt x="363" y="335"/>
                </a:cubicBezTo>
                <a:cubicBezTo>
                  <a:pt x="368" y="265"/>
                  <a:pt x="30" y="136"/>
                  <a:pt x="79" y="108"/>
                </a:cubicBezTo>
                <a:cubicBezTo>
                  <a:pt x="128" y="80"/>
                  <a:pt x="513" y="147"/>
                  <a:pt x="657" y="167"/>
                </a:cubicBezTo>
                <a:close/>
              </a:path>
            </a:pathLst>
          </a:custGeom>
          <a:solidFill>
            <a:schemeClr val="accent1"/>
          </a:solidFill>
          <a:ln w="9525">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251" name="Picture 2"/>
          <p:cNvPicPr>
            <a:picLocks noChangeAspect="1" noChangeArrowheads="1"/>
          </p:cNvPicPr>
          <p:nvPr/>
        </p:nvPicPr>
        <p:blipFill>
          <a:blip r:embed="rId5" cstate="print"/>
          <a:srcRect/>
          <a:stretch>
            <a:fillRect/>
          </a:stretch>
        </p:blipFill>
        <p:spPr bwMode="auto">
          <a:xfrm>
            <a:off x="228600" y="2438400"/>
            <a:ext cx="3541470" cy="2286000"/>
          </a:xfrm>
          <a:prstGeom prst="rect">
            <a:avLst/>
          </a:prstGeom>
          <a:noFill/>
          <a:ln w="9525">
            <a:noFill/>
            <a:miter lim="800000"/>
            <a:headEnd/>
            <a:tailEnd/>
          </a:ln>
          <a:effectLst/>
        </p:spPr>
      </p:pic>
      <p:sp>
        <p:nvSpPr>
          <p:cNvPr id="23" name="TextBox 22"/>
          <p:cNvSpPr txBox="1"/>
          <p:nvPr/>
        </p:nvSpPr>
        <p:spPr>
          <a:xfrm>
            <a:off x="1219200" y="2819400"/>
            <a:ext cx="659155" cy="369332"/>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HSPF</a:t>
            </a:r>
          </a:p>
        </p:txBody>
      </p:sp>
      <p:sp>
        <p:nvSpPr>
          <p:cNvPr id="13" name="TextBox 12"/>
          <p:cNvSpPr txBox="1"/>
          <p:nvPr/>
        </p:nvSpPr>
        <p:spPr>
          <a:xfrm>
            <a:off x="4648200" y="2819400"/>
            <a:ext cx="93326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Time =&gt;</a:t>
            </a:r>
          </a:p>
        </p:txBody>
      </p:sp>
      <p:sp>
        <p:nvSpPr>
          <p:cNvPr id="14" name="TextBox 13"/>
          <p:cNvSpPr txBox="1"/>
          <p:nvPr/>
        </p:nvSpPr>
        <p:spPr>
          <a:xfrm rot="16200000">
            <a:off x="3653147" y="3052453"/>
            <a:ext cx="174983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Concentration=&gt;</a:t>
            </a:r>
          </a:p>
        </p:txBody>
      </p:sp>
      <p:sp>
        <p:nvSpPr>
          <p:cNvPr id="15" name="TextBox 14"/>
          <p:cNvSpPr txBox="1"/>
          <p:nvPr/>
        </p:nvSpPr>
        <p:spPr>
          <a:xfrm>
            <a:off x="5029200" y="1524000"/>
            <a:ext cx="88229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Surface</a:t>
            </a:r>
          </a:p>
        </p:txBody>
      </p:sp>
      <p:sp>
        <p:nvSpPr>
          <p:cNvPr id="17" name="TextBox 16"/>
          <p:cNvSpPr txBox="1"/>
          <p:nvPr/>
        </p:nvSpPr>
        <p:spPr>
          <a:xfrm>
            <a:off x="5791200" y="3581400"/>
            <a:ext cx="121456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Subsurface</a:t>
            </a:r>
          </a:p>
        </p:txBody>
      </p:sp>
      <p:sp>
        <p:nvSpPr>
          <p:cNvPr id="16" name="TextBox 15"/>
          <p:cNvSpPr txBox="1"/>
          <p:nvPr/>
        </p:nvSpPr>
        <p:spPr>
          <a:xfrm>
            <a:off x="7086600" y="3124200"/>
            <a:ext cx="71205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Sum=</a:t>
            </a:r>
          </a:p>
        </p:txBody>
      </p:sp>
      <p:sp>
        <p:nvSpPr>
          <p:cNvPr id="18" name="Freeform 239"/>
          <p:cNvSpPr>
            <a:spLocks/>
          </p:cNvSpPr>
          <p:nvPr/>
        </p:nvSpPr>
        <p:spPr bwMode="auto">
          <a:xfrm rot="21611418">
            <a:off x="3049200" y="4116566"/>
            <a:ext cx="1064902" cy="724327"/>
          </a:xfrm>
          <a:custGeom>
            <a:avLst/>
            <a:gdLst/>
            <a:ahLst/>
            <a:cxnLst>
              <a:cxn ang="0">
                <a:pos x="657" y="167"/>
              </a:cxn>
              <a:cxn ang="0">
                <a:pos x="943" y="228"/>
              </a:cxn>
              <a:cxn ang="0">
                <a:pos x="937" y="0"/>
              </a:cxn>
              <a:cxn ang="0">
                <a:pos x="1266" y="303"/>
              </a:cxn>
              <a:cxn ang="0">
                <a:pos x="930" y="591"/>
              </a:cxn>
              <a:cxn ang="0">
                <a:pos x="930" y="447"/>
              </a:cxn>
              <a:cxn ang="0">
                <a:pos x="651" y="422"/>
              </a:cxn>
              <a:cxn ang="0">
                <a:pos x="48" y="529"/>
              </a:cxn>
              <a:cxn ang="0">
                <a:pos x="363" y="335"/>
              </a:cxn>
              <a:cxn ang="0">
                <a:pos x="79" y="108"/>
              </a:cxn>
              <a:cxn ang="0">
                <a:pos x="657" y="167"/>
              </a:cxn>
            </a:cxnLst>
            <a:rect l="0" t="0" r="r" b="b"/>
            <a:pathLst>
              <a:path w="1266" h="591">
                <a:moveTo>
                  <a:pt x="657" y="167"/>
                </a:moveTo>
                <a:cubicBezTo>
                  <a:pt x="801" y="187"/>
                  <a:pt x="896" y="256"/>
                  <a:pt x="943" y="228"/>
                </a:cubicBezTo>
                <a:lnTo>
                  <a:pt x="937" y="0"/>
                </a:lnTo>
                <a:lnTo>
                  <a:pt x="1266" y="303"/>
                </a:lnTo>
                <a:lnTo>
                  <a:pt x="930" y="591"/>
                </a:lnTo>
                <a:lnTo>
                  <a:pt x="930" y="447"/>
                </a:lnTo>
                <a:cubicBezTo>
                  <a:pt x="884" y="419"/>
                  <a:pt x="798" y="408"/>
                  <a:pt x="651" y="422"/>
                </a:cubicBezTo>
                <a:cubicBezTo>
                  <a:pt x="504" y="436"/>
                  <a:pt x="96" y="543"/>
                  <a:pt x="48" y="529"/>
                </a:cubicBezTo>
                <a:cubicBezTo>
                  <a:pt x="0" y="515"/>
                  <a:pt x="358" y="405"/>
                  <a:pt x="363" y="335"/>
                </a:cubicBezTo>
                <a:cubicBezTo>
                  <a:pt x="368" y="265"/>
                  <a:pt x="30" y="136"/>
                  <a:pt x="79" y="108"/>
                </a:cubicBezTo>
                <a:cubicBezTo>
                  <a:pt x="128" y="80"/>
                  <a:pt x="513" y="147"/>
                  <a:pt x="657" y="167"/>
                </a:cubicBezTo>
                <a:close/>
              </a:path>
            </a:pathLst>
          </a:custGeom>
          <a:solidFill>
            <a:schemeClr val="accent1"/>
          </a:solidFill>
          <a:ln w="9525">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Freeform 239"/>
          <p:cNvSpPr>
            <a:spLocks/>
          </p:cNvSpPr>
          <p:nvPr/>
        </p:nvSpPr>
        <p:spPr bwMode="auto">
          <a:xfrm rot="21611418">
            <a:off x="3125274" y="1981202"/>
            <a:ext cx="1064902" cy="647873"/>
          </a:xfrm>
          <a:custGeom>
            <a:avLst/>
            <a:gdLst/>
            <a:ahLst/>
            <a:cxnLst>
              <a:cxn ang="0">
                <a:pos x="657" y="167"/>
              </a:cxn>
              <a:cxn ang="0">
                <a:pos x="943" y="228"/>
              </a:cxn>
              <a:cxn ang="0">
                <a:pos x="937" y="0"/>
              </a:cxn>
              <a:cxn ang="0">
                <a:pos x="1266" y="303"/>
              </a:cxn>
              <a:cxn ang="0">
                <a:pos x="930" y="591"/>
              </a:cxn>
              <a:cxn ang="0">
                <a:pos x="930" y="447"/>
              </a:cxn>
              <a:cxn ang="0">
                <a:pos x="651" y="422"/>
              </a:cxn>
              <a:cxn ang="0">
                <a:pos x="48" y="529"/>
              </a:cxn>
              <a:cxn ang="0">
                <a:pos x="363" y="335"/>
              </a:cxn>
              <a:cxn ang="0">
                <a:pos x="79" y="108"/>
              </a:cxn>
              <a:cxn ang="0">
                <a:pos x="657" y="167"/>
              </a:cxn>
            </a:cxnLst>
            <a:rect l="0" t="0" r="r" b="b"/>
            <a:pathLst>
              <a:path w="1266" h="591">
                <a:moveTo>
                  <a:pt x="657" y="167"/>
                </a:moveTo>
                <a:cubicBezTo>
                  <a:pt x="801" y="187"/>
                  <a:pt x="896" y="256"/>
                  <a:pt x="943" y="228"/>
                </a:cubicBezTo>
                <a:lnTo>
                  <a:pt x="937" y="0"/>
                </a:lnTo>
                <a:lnTo>
                  <a:pt x="1266" y="303"/>
                </a:lnTo>
                <a:lnTo>
                  <a:pt x="930" y="591"/>
                </a:lnTo>
                <a:lnTo>
                  <a:pt x="930" y="447"/>
                </a:lnTo>
                <a:cubicBezTo>
                  <a:pt x="884" y="419"/>
                  <a:pt x="798" y="408"/>
                  <a:pt x="651" y="422"/>
                </a:cubicBezTo>
                <a:cubicBezTo>
                  <a:pt x="504" y="436"/>
                  <a:pt x="96" y="543"/>
                  <a:pt x="48" y="529"/>
                </a:cubicBezTo>
                <a:cubicBezTo>
                  <a:pt x="0" y="515"/>
                  <a:pt x="358" y="405"/>
                  <a:pt x="363" y="335"/>
                </a:cubicBezTo>
                <a:cubicBezTo>
                  <a:pt x="368" y="265"/>
                  <a:pt x="30" y="136"/>
                  <a:pt x="79" y="108"/>
                </a:cubicBezTo>
                <a:cubicBezTo>
                  <a:pt x="128" y="80"/>
                  <a:pt x="513" y="147"/>
                  <a:pt x="657" y="167"/>
                </a:cubicBezTo>
                <a:close/>
              </a:path>
            </a:pathLst>
          </a:custGeom>
          <a:solidFill>
            <a:schemeClr val="accent1"/>
          </a:solidFill>
          <a:ln w="9525">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TextBox 19"/>
          <p:cNvSpPr txBox="1"/>
          <p:nvPr/>
        </p:nvSpPr>
        <p:spPr>
          <a:xfrm>
            <a:off x="381000" y="609600"/>
            <a:ext cx="198567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Each Loading Event</a:t>
            </a:r>
          </a:p>
        </p:txBody>
      </p:sp>
    </p:spTree>
    <p:extLst>
      <p:ext uri="{BB962C8B-B14F-4D97-AF65-F5344CB8AC3E}">
        <p14:creationId xmlns:p14="http://schemas.microsoft.com/office/powerpoint/2010/main" val="172947343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F4A803E-F90A-4349-840A-4B5A2F6C7C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pic>
        <p:nvPicPr>
          <p:cNvPr id="4" name="Picture 3"/>
          <p:cNvPicPr>
            <a:picLocks noChangeAspect="1"/>
          </p:cNvPicPr>
          <p:nvPr/>
        </p:nvPicPr>
        <p:blipFill rotWithShape="1">
          <a:blip r:embed="rId2"/>
          <a:srcRect l="-40" t="9350" r="11653" b="9804"/>
          <a:stretch/>
        </p:blipFill>
        <p:spPr>
          <a:xfrm>
            <a:off x="-10973" y="-1"/>
            <a:ext cx="9154973" cy="6699169"/>
          </a:xfrm>
          <a:prstGeom prst="rect">
            <a:avLst/>
          </a:prstGeom>
        </p:spPr>
      </p:pic>
      <p:sp>
        <p:nvSpPr>
          <p:cNvPr id="3" name="Down Arrow 2"/>
          <p:cNvSpPr/>
          <p:nvPr/>
        </p:nvSpPr>
        <p:spPr>
          <a:xfrm rot="2820000">
            <a:off x="5141931" y="4613478"/>
            <a:ext cx="48207" cy="329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rot="7560000">
            <a:off x="5197514" y="4980840"/>
            <a:ext cx="48207" cy="329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302870" y="4449459"/>
            <a:ext cx="1331583" cy="276999"/>
          </a:xfrm>
          <a:prstGeom prst="rect">
            <a:avLst/>
          </a:prstGeom>
          <a:noFill/>
        </p:spPr>
        <p:txBody>
          <a:bodyPr wrap="square" rtlCol="0">
            <a:spAutoFit/>
          </a:bodyPr>
          <a:lstStyle/>
          <a:p>
            <a:r>
              <a:rPr lang="en-US" sz="1200" b="1" dirty="0"/>
              <a:t>Monitored</a:t>
            </a:r>
          </a:p>
        </p:txBody>
      </p:sp>
      <p:sp>
        <p:nvSpPr>
          <p:cNvPr id="7" name="TextBox 6"/>
          <p:cNvSpPr txBox="1"/>
          <p:nvPr/>
        </p:nvSpPr>
        <p:spPr>
          <a:xfrm>
            <a:off x="5320311" y="5121883"/>
            <a:ext cx="1331583" cy="276999"/>
          </a:xfrm>
          <a:prstGeom prst="rect">
            <a:avLst/>
          </a:prstGeom>
          <a:noFill/>
        </p:spPr>
        <p:txBody>
          <a:bodyPr wrap="square" rtlCol="0">
            <a:spAutoFit/>
          </a:bodyPr>
          <a:lstStyle/>
          <a:p>
            <a:r>
              <a:rPr lang="en-US" sz="1200" b="1" dirty="0"/>
              <a:t>Modeled</a:t>
            </a:r>
          </a:p>
        </p:txBody>
      </p:sp>
    </p:spTree>
    <p:extLst>
      <p:ext uri="{BB962C8B-B14F-4D97-AF65-F5344CB8AC3E}">
        <p14:creationId xmlns:p14="http://schemas.microsoft.com/office/powerpoint/2010/main" val="2609096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8FF22C-CE0B-4172-A7F4-72D921E2FB8A}" type="slidenum">
              <a:rPr lang="en-US" smtClean="0"/>
              <a:pPr/>
              <a:t>19</a:t>
            </a:fld>
            <a:endParaRPr lang="en-US"/>
          </a:p>
        </p:txBody>
      </p:sp>
      <p:pic>
        <p:nvPicPr>
          <p:cNvPr id="3" name="Picture 2" descr="states"/>
          <p:cNvPicPr>
            <a:picLocks noChangeAspect="1" noChangeArrowheads="1"/>
          </p:cNvPicPr>
          <p:nvPr/>
        </p:nvPicPr>
        <p:blipFill>
          <a:blip r:embed="rId2" cstate="print"/>
          <a:srcRect/>
          <a:stretch>
            <a:fillRect/>
          </a:stretch>
        </p:blipFill>
        <p:spPr bwMode="auto">
          <a:xfrm>
            <a:off x="2133600" y="-152400"/>
            <a:ext cx="8077200" cy="8479981"/>
          </a:xfrm>
          <a:prstGeom prst="rect">
            <a:avLst/>
          </a:prstGeom>
          <a:noFill/>
        </p:spPr>
      </p:pic>
      <p:sp>
        <p:nvSpPr>
          <p:cNvPr id="6" name="Rectangle 5"/>
          <p:cNvSpPr/>
          <p:nvPr/>
        </p:nvSpPr>
        <p:spPr>
          <a:xfrm>
            <a:off x="1981200" y="-68580"/>
            <a:ext cx="4572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8600" y="457200"/>
            <a:ext cx="4343400" cy="2862322"/>
          </a:xfrm>
          <a:prstGeom prst="rect">
            <a:avLst/>
          </a:prstGeom>
          <a:noFill/>
        </p:spPr>
        <p:txBody>
          <a:bodyPr wrap="square" rtlCol="0">
            <a:spAutoFit/>
          </a:bodyPr>
          <a:lstStyle/>
          <a:p>
            <a:pPr algn="ctr"/>
            <a:r>
              <a:rPr lang="en-US" sz="3600" b="1" dirty="0"/>
              <a:t>Midpoint Assessment</a:t>
            </a:r>
          </a:p>
          <a:p>
            <a:pPr algn="ctr"/>
            <a:r>
              <a:rPr lang="en-US" sz="3600" b="1" dirty="0"/>
              <a:t>Challenges and Opportunities by State</a:t>
            </a:r>
          </a:p>
        </p:txBody>
      </p:sp>
      <p:sp>
        <p:nvSpPr>
          <p:cNvPr id="4" name="TextBox 3"/>
          <p:cNvSpPr txBox="1"/>
          <p:nvPr/>
        </p:nvSpPr>
        <p:spPr>
          <a:xfrm>
            <a:off x="7543800" y="4750244"/>
            <a:ext cx="609600" cy="307777"/>
          </a:xfrm>
          <a:prstGeom prst="rect">
            <a:avLst/>
          </a:prstGeom>
          <a:noFill/>
        </p:spPr>
        <p:txBody>
          <a:bodyPr wrap="square" rtlCol="0">
            <a:spAutoFit/>
          </a:bodyPr>
          <a:lstStyle/>
          <a:p>
            <a:r>
              <a:rPr lang="en-US" sz="1400" dirty="0"/>
              <a:t>DE</a:t>
            </a:r>
          </a:p>
        </p:txBody>
      </p:sp>
    </p:spTree>
    <p:extLst>
      <p:ext uri="{BB962C8B-B14F-4D97-AF65-F5344CB8AC3E}">
        <p14:creationId xmlns:p14="http://schemas.microsoft.com/office/powerpoint/2010/main" val="1721570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152399" y="-188913"/>
            <a:ext cx="9448800" cy="7157907"/>
          </a:xfrm>
          <a:prstGeom prst="rect">
            <a:avLst/>
          </a:prstGeom>
          <a:noFill/>
          <a:ln w="9525">
            <a:noFill/>
            <a:miter lim="800000"/>
            <a:headEnd/>
            <a:tailEnd/>
          </a:ln>
          <a:effectLst/>
        </p:spPr>
      </p:pic>
      <p:sp>
        <p:nvSpPr>
          <p:cNvPr id="7" name="Slide Number Placeholder 4"/>
          <p:cNvSpPr>
            <a:spLocks noGrp="1"/>
          </p:cNvSpPr>
          <p:nvPr>
            <p:ph type="sldNum" sz="quarter" idx="11"/>
          </p:nvPr>
        </p:nvSpPr>
        <p:spPr/>
        <p:txBody>
          <a:bodyPr/>
          <a:lstStyle/>
          <a:p>
            <a:fld id="{BD312726-8832-4762-860A-6E9A2B59064C}" type="slidenum">
              <a:rPr lang="en-US"/>
              <a:pPr/>
              <a:t>2</a:t>
            </a:fld>
            <a:endParaRPr lang="en-US"/>
          </a:p>
        </p:txBody>
      </p:sp>
    </p:spTree>
    <p:extLst>
      <p:ext uri="{BB962C8B-B14F-4D97-AF65-F5344CB8AC3E}">
        <p14:creationId xmlns:p14="http://schemas.microsoft.com/office/powerpoint/2010/main" val="2744203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8FF22C-CE0B-4172-A7F4-72D921E2FB8A}" type="slidenum">
              <a:rPr lang="en-US" smtClean="0"/>
              <a:pPr/>
              <a:t>20</a:t>
            </a:fld>
            <a:endParaRPr lang="en-US"/>
          </a:p>
        </p:txBody>
      </p:sp>
      <p:pic>
        <p:nvPicPr>
          <p:cNvPr id="3" name="Picture 2" descr="states"/>
          <p:cNvPicPr>
            <a:picLocks noChangeAspect="1" noChangeArrowheads="1"/>
          </p:cNvPicPr>
          <p:nvPr/>
        </p:nvPicPr>
        <p:blipFill>
          <a:blip r:embed="rId2" cstate="print"/>
          <a:srcRect/>
          <a:stretch>
            <a:fillRect/>
          </a:stretch>
        </p:blipFill>
        <p:spPr bwMode="auto">
          <a:xfrm>
            <a:off x="2133600" y="-152400"/>
            <a:ext cx="8077200" cy="8479981"/>
          </a:xfrm>
          <a:prstGeom prst="rect">
            <a:avLst/>
          </a:prstGeom>
          <a:noFill/>
        </p:spPr>
      </p:pic>
      <p:sp>
        <p:nvSpPr>
          <p:cNvPr id="6" name="Rectangle 5"/>
          <p:cNvSpPr/>
          <p:nvPr/>
        </p:nvSpPr>
        <p:spPr>
          <a:xfrm>
            <a:off x="1981200" y="-68580"/>
            <a:ext cx="4572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8600" y="457200"/>
            <a:ext cx="4343400" cy="4462760"/>
          </a:xfrm>
          <a:prstGeom prst="rect">
            <a:avLst/>
          </a:prstGeom>
          <a:noFill/>
        </p:spPr>
        <p:txBody>
          <a:bodyPr wrap="square" rtlCol="0">
            <a:spAutoFit/>
          </a:bodyPr>
          <a:lstStyle/>
          <a:p>
            <a:pPr algn="ctr"/>
            <a:r>
              <a:rPr lang="en-US" sz="3200" b="1" dirty="0"/>
              <a:t>New York</a:t>
            </a:r>
          </a:p>
          <a:p>
            <a:endParaRPr lang="en-US" dirty="0"/>
          </a:p>
          <a:p>
            <a:r>
              <a:rPr lang="en-US" u="sng" dirty="0"/>
              <a:t>Challenges</a:t>
            </a:r>
          </a:p>
          <a:p>
            <a:pPr marL="285750" indent="-285750">
              <a:buFont typeface="Arial" panose="020B0604020202020204" pitchFamily="34" charset="0"/>
              <a:buChar char="•"/>
            </a:pPr>
            <a:r>
              <a:rPr lang="en-US" dirty="0"/>
              <a:t>Further reductions from wastewater</a:t>
            </a:r>
          </a:p>
          <a:p>
            <a:pPr marL="285750" indent="-285750">
              <a:buFont typeface="Arial" panose="020B0604020202020204" pitchFamily="34" charset="0"/>
              <a:buChar char="•"/>
            </a:pPr>
            <a:r>
              <a:rPr lang="en-US" dirty="0"/>
              <a:t>Consistent source of ag cost share $</a:t>
            </a:r>
          </a:p>
          <a:p>
            <a:pPr marL="285750" indent="-285750">
              <a:buFont typeface="Arial" panose="020B0604020202020204" pitchFamily="34" charset="0"/>
              <a:buChar char="•"/>
            </a:pPr>
            <a:r>
              <a:rPr lang="en-US" dirty="0"/>
              <a:t>Opportunity       targeted </a:t>
            </a:r>
          </a:p>
          <a:p>
            <a:pPr marL="285750" indent="-285750">
              <a:buFont typeface="Arial" panose="020B0604020202020204" pitchFamily="34" charset="0"/>
              <a:buChar char="•"/>
            </a:pPr>
            <a:r>
              <a:rPr lang="en-US" dirty="0"/>
              <a:t>Pounds reduced to get to one less pound delivered to the Bay</a:t>
            </a:r>
          </a:p>
          <a:p>
            <a:endParaRPr lang="en-US" dirty="0"/>
          </a:p>
          <a:p>
            <a:r>
              <a:rPr lang="en-US" u="sng" dirty="0"/>
              <a:t>Opportunities</a:t>
            </a:r>
          </a:p>
          <a:p>
            <a:pPr marL="285750" indent="-285750">
              <a:buFont typeface="Arial" panose="020B0604020202020204" pitchFamily="34" charset="0"/>
              <a:buChar char="•"/>
            </a:pPr>
            <a:r>
              <a:rPr lang="en-US" dirty="0"/>
              <a:t>Upper Susquehanna Coalition</a:t>
            </a:r>
          </a:p>
          <a:p>
            <a:pPr marL="285750" indent="-285750">
              <a:buFont typeface="Arial" panose="020B0604020202020204" pitchFamily="34" charset="0"/>
              <a:buChar char="•"/>
            </a:pPr>
            <a:r>
              <a:rPr lang="en-US" dirty="0"/>
              <a:t>Innovative approaches, practices and delivery</a:t>
            </a:r>
          </a:p>
          <a:p>
            <a:pPr marL="285750" indent="-285750">
              <a:buFont typeface="Arial" panose="020B0604020202020204" pitchFamily="34" charset="0"/>
              <a:buChar char="•"/>
            </a:pPr>
            <a:r>
              <a:rPr lang="en-US" dirty="0"/>
              <a:t>Significant improving trends in       local streams and rivers</a:t>
            </a:r>
          </a:p>
        </p:txBody>
      </p:sp>
      <p:sp>
        <p:nvSpPr>
          <p:cNvPr id="8" name="TextBox 7"/>
          <p:cNvSpPr txBox="1"/>
          <p:nvPr/>
        </p:nvSpPr>
        <p:spPr>
          <a:xfrm>
            <a:off x="7543800" y="4750244"/>
            <a:ext cx="609600" cy="307777"/>
          </a:xfrm>
          <a:prstGeom prst="rect">
            <a:avLst/>
          </a:prstGeom>
          <a:noFill/>
        </p:spPr>
        <p:txBody>
          <a:bodyPr wrap="square" rtlCol="0">
            <a:spAutoFit/>
          </a:bodyPr>
          <a:lstStyle/>
          <a:p>
            <a:r>
              <a:rPr lang="en-US" sz="1400" dirty="0"/>
              <a:t>DE</a:t>
            </a:r>
          </a:p>
        </p:txBody>
      </p:sp>
      <p:sp>
        <p:nvSpPr>
          <p:cNvPr id="4" name="Right Arrow 3"/>
          <p:cNvSpPr/>
          <p:nvPr/>
        </p:nvSpPr>
        <p:spPr>
          <a:xfrm>
            <a:off x="1828800" y="2133600"/>
            <a:ext cx="304800" cy="1682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096000" y="1616076"/>
            <a:ext cx="2514600" cy="1050924"/>
          </a:xfrm>
          <a:prstGeom prst="ellipse">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7281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8FF22C-CE0B-4172-A7F4-72D921E2FB8A}" type="slidenum">
              <a:rPr lang="en-US" smtClean="0"/>
              <a:pPr/>
              <a:t>21</a:t>
            </a:fld>
            <a:endParaRPr lang="en-US"/>
          </a:p>
        </p:txBody>
      </p:sp>
      <p:pic>
        <p:nvPicPr>
          <p:cNvPr id="3" name="Picture 2" descr="states"/>
          <p:cNvPicPr>
            <a:picLocks noChangeAspect="1" noChangeArrowheads="1"/>
          </p:cNvPicPr>
          <p:nvPr/>
        </p:nvPicPr>
        <p:blipFill>
          <a:blip r:embed="rId2" cstate="print"/>
          <a:srcRect/>
          <a:stretch>
            <a:fillRect/>
          </a:stretch>
        </p:blipFill>
        <p:spPr bwMode="auto">
          <a:xfrm>
            <a:off x="2133600" y="-152400"/>
            <a:ext cx="8077200" cy="8479981"/>
          </a:xfrm>
          <a:prstGeom prst="rect">
            <a:avLst/>
          </a:prstGeom>
          <a:noFill/>
        </p:spPr>
      </p:pic>
      <p:sp>
        <p:nvSpPr>
          <p:cNvPr id="6" name="Rectangle 5"/>
          <p:cNvSpPr/>
          <p:nvPr/>
        </p:nvSpPr>
        <p:spPr>
          <a:xfrm>
            <a:off x="1981200" y="-68580"/>
            <a:ext cx="4572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8600" y="457200"/>
            <a:ext cx="4343400" cy="5570756"/>
          </a:xfrm>
          <a:prstGeom prst="rect">
            <a:avLst/>
          </a:prstGeom>
          <a:noFill/>
        </p:spPr>
        <p:txBody>
          <a:bodyPr wrap="square" rtlCol="0">
            <a:spAutoFit/>
          </a:bodyPr>
          <a:lstStyle/>
          <a:p>
            <a:pPr algn="ctr"/>
            <a:r>
              <a:rPr lang="en-US" sz="3200" b="1" dirty="0"/>
              <a:t>Pennsylvania</a:t>
            </a:r>
          </a:p>
          <a:p>
            <a:endParaRPr lang="en-US" dirty="0"/>
          </a:p>
          <a:p>
            <a:r>
              <a:rPr lang="en-US" u="sng" dirty="0"/>
              <a:t>Challenges</a:t>
            </a:r>
          </a:p>
          <a:p>
            <a:pPr marL="285750" indent="-285750">
              <a:buFont typeface="Arial" panose="020B0604020202020204" pitchFamily="34" charset="0"/>
              <a:buChar char="•"/>
            </a:pPr>
            <a:r>
              <a:rPr lang="en-US" dirty="0"/>
              <a:t>34 million pound nitrogen    deficit</a:t>
            </a:r>
          </a:p>
          <a:p>
            <a:pPr marL="285750" indent="-285750">
              <a:buFont typeface="Arial" panose="020B0604020202020204" pitchFamily="34" charset="0"/>
              <a:buChar char="•"/>
            </a:pPr>
            <a:r>
              <a:rPr lang="en-US" dirty="0"/>
              <a:t>Unachievable stormwater goals</a:t>
            </a:r>
          </a:p>
          <a:p>
            <a:pPr marL="285750" indent="-285750">
              <a:buFont typeface="Arial" panose="020B0604020202020204" pitchFamily="34" charset="0"/>
              <a:buChar char="•"/>
            </a:pPr>
            <a:r>
              <a:rPr lang="en-US" dirty="0"/>
              <a:t>Over 90% needs to come from ag</a:t>
            </a:r>
          </a:p>
          <a:p>
            <a:pPr marL="285750" indent="-285750">
              <a:buFont typeface="Arial" panose="020B0604020202020204" pitchFamily="34" charset="0"/>
              <a:buChar char="•"/>
            </a:pPr>
            <a:r>
              <a:rPr lang="en-US" dirty="0"/>
              <a:t>No dedicated state ag cost share $</a:t>
            </a:r>
          </a:p>
          <a:p>
            <a:pPr marL="285750" indent="-285750">
              <a:buFont typeface="Arial" panose="020B0604020202020204" pitchFamily="34" charset="0"/>
              <a:buChar char="•"/>
            </a:pPr>
            <a:r>
              <a:rPr lang="en-US" dirty="0"/>
              <a:t>Lacking programmatic capacity</a:t>
            </a:r>
          </a:p>
          <a:p>
            <a:pPr marL="285750" indent="-285750">
              <a:buFont typeface="Arial" panose="020B0604020202020204" pitchFamily="34" charset="0"/>
              <a:buChar char="•"/>
            </a:pPr>
            <a:r>
              <a:rPr lang="en-US" dirty="0"/>
              <a:t>Need more boots on the ground</a:t>
            </a:r>
          </a:p>
          <a:p>
            <a:pPr marL="285750" indent="-285750">
              <a:buFont typeface="Arial" panose="020B0604020202020204" pitchFamily="34" charset="0"/>
              <a:buChar char="•"/>
            </a:pPr>
            <a:r>
              <a:rPr lang="en-US" dirty="0"/>
              <a:t>Minimal enforcement of existing laws; level of compliance not known</a:t>
            </a:r>
          </a:p>
          <a:p>
            <a:pPr marL="285750" indent="-285750">
              <a:buFont typeface="Arial" panose="020B0604020202020204" pitchFamily="34" charset="0"/>
              <a:buChar char="•"/>
            </a:pPr>
            <a:endParaRPr lang="en-US" dirty="0"/>
          </a:p>
          <a:p>
            <a:r>
              <a:rPr lang="en-US" u="sng" dirty="0"/>
              <a:t>Opportunities</a:t>
            </a:r>
          </a:p>
          <a:p>
            <a:pPr marL="285750" indent="-285750">
              <a:buFont typeface="Arial" panose="020B0604020202020204" pitchFamily="34" charset="0"/>
              <a:buChar char="•"/>
            </a:pPr>
            <a:r>
              <a:rPr lang="en-US" dirty="0"/>
              <a:t>Improving trends across most rivers</a:t>
            </a:r>
          </a:p>
          <a:p>
            <a:pPr marL="285750" indent="-285750">
              <a:buFont typeface="Arial" panose="020B0604020202020204" pitchFamily="34" charset="0"/>
              <a:buChar char="•"/>
            </a:pPr>
            <a:r>
              <a:rPr lang="en-US" dirty="0"/>
              <a:t>Solid state regulations</a:t>
            </a:r>
          </a:p>
          <a:p>
            <a:pPr marL="285750" indent="-285750">
              <a:buFont typeface="Arial" panose="020B0604020202020204" pitchFamily="34" charset="0"/>
              <a:buChar char="•"/>
            </a:pPr>
            <a:r>
              <a:rPr lang="en-US" dirty="0"/>
              <a:t>Shared vision from “PA in the Balance” conference</a:t>
            </a:r>
          </a:p>
          <a:p>
            <a:pPr marL="285750" indent="-285750">
              <a:buFont typeface="Arial" panose="020B0604020202020204" pitchFamily="34" charset="0"/>
              <a:buChar char="•"/>
            </a:pPr>
            <a:r>
              <a:rPr lang="en-US" dirty="0"/>
              <a:t>Ag, natural resources critical to     local and state economies</a:t>
            </a:r>
          </a:p>
        </p:txBody>
      </p:sp>
      <p:sp>
        <p:nvSpPr>
          <p:cNvPr id="8" name="TextBox 7"/>
          <p:cNvSpPr txBox="1"/>
          <p:nvPr/>
        </p:nvSpPr>
        <p:spPr>
          <a:xfrm>
            <a:off x="7543800" y="4750244"/>
            <a:ext cx="609600" cy="307777"/>
          </a:xfrm>
          <a:prstGeom prst="rect">
            <a:avLst/>
          </a:prstGeom>
          <a:noFill/>
        </p:spPr>
        <p:txBody>
          <a:bodyPr wrap="square" rtlCol="0">
            <a:spAutoFit/>
          </a:bodyPr>
          <a:lstStyle/>
          <a:p>
            <a:r>
              <a:rPr lang="en-US" sz="1400" dirty="0"/>
              <a:t>DE</a:t>
            </a:r>
          </a:p>
        </p:txBody>
      </p:sp>
      <p:sp>
        <p:nvSpPr>
          <p:cNvPr id="5" name="Oval 4"/>
          <p:cNvSpPr/>
          <p:nvPr/>
        </p:nvSpPr>
        <p:spPr>
          <a:xfrm>
            <a:off x="5181600" y="2133599"/>
            <a:ext cx="3200400" cy="2509361"/>
          </a:xfrm>
          <a:prstGeom prst="ellipse">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5400000">
            <a:off x="3170246" y="1630354"/>
            <a:ext cx="220653" cy="160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3442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8FF22C-CE0B-4172-A7F4-72D921E2FB8A}" type="slidenum">
              <a:rPr lang="en-US" smtClean="0"/>
              <a:pPr/>
              <a:t>22</a:t>
            </a:fld>
            <a:endParaRPr lang="en-US"/>
          </a:p>
        </p:txBody>
      </p:sp>
      <p:pic>
        <p:nvPicPr>
          <p:cNvPr id="3" name="Picture 2" descr="states"/>
          <p:cNvPicPr>
            <a:picLocks noChangeAspect="1" noChangeArrowheads="1"/>
          </p:cNvPicPr>
          <p:nvPr/>
        </p:nvPicPr>
        <p:blipFill>
          <a:blip r:embed="rId2" cstate="print"/>
          <a:srcRect/>
          <a:stretch>
            <a:fillRect/>
          </a:stretch>
        </p:blipFill>
        <p:spPr bwMode="auto">
          <a:xfrm>
            <a:off x="2133600" y="-152400"/>
            <a:ext cx="8077200" cy="8479981"/>
          </a:xfrm>
          <a:prstGeom prst="rect">
            <a:avLst/>
          </a:prstGeom>
          <a:noFill/>
        </p:spPr>
      </p:pic>
      <p:sp>
        <p:nvSpPr>
          <p:cNvPr id="6" name="Rectangle 5"/>
          <p:cNvSpPr/>
          <p:nvPr/>
        </p:nvSpPr>
        <p:spPr>
          <a:xfrm>
            <a:off x="1981200" y="-68580"/>
            <a:ext cx="4572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8600" y="457200"/>
            <a:ext cx="4343400" cy="4739759"/>
          </a:xfrm>
          <a:prstGeom prst="rect">
            <a:avLst/>
          </a:prstGeom>
          <a:noFill/>
        </p:spPr>
        <p:txBody>
          <a:bodyPr wrap="square" rtlCol="0">
            <a:spAutoFit/>
          </a:bodyPr>
          <a:lstStyle/>
          <a:p>
            <a:pPr algn="ctr"/>
            <a:r>
              <a:rPr lang="en-US" sz="3200" b="1" dirty="0"/>
              <a:t>West Virginia</a:t>
            </a:r>
          </a:p>
          <a:p>
            <a:endParaRPr lang="en-US" dirty="0"/>
          </a:p>
          <a:p>
            <a:r>
              <a:rPr lang="en-US" u="sng" dirty="0"/>
              <a:t>Challenges</a:t>
            </a:r>
          </a:p>
          <a:p>
            <a:pPr marL="285750" indent="-285750">
              <a:buFont typeface="Arial" panose="020B0604020202020204" pitchFamily="34" charset="0"/>
              <a:buChar char="•"/>
            </a:pPr>
            <a:r>
              <a:rPr lang="en-US" dirty="0"/>
              <a:t>Possible cuts in federal cost share</a:t>
            </a:r>
          </a:p>
          <a:p>
            <a:pPr marL="285750" indent="-285750">
              <a:buFont typeface="Arial" panose="020B0604020202020204" pitchFamily="34" charset="0"/>
              <a:buChar char="•"/>
            </a:pPr>
            <a:r>
              <a:rPr lang="en-US" dirty="0"/>
              <a:t>No dedicated state ag cost share program</a:t>
            </a:r>
          </a:p>
          <a:p>
            <a:endParaRPr lang="en-US" dirty="0"/>
          </a:p>
          <a:p>
            <a:r>
              <a:rPr lang="en-US" u="sng" dirty="0"/>
              <a:t>Opportunities</a:t>
            </a:r>
          </a:p>
          <a:p>
            <a:pPr marL="285750" indent="-285750">
              <a:buFont typeface="Arial" panose="020B0604020202020204" pitchFamily="34" charset="0"/>
              <a:buChar char="•"/>
            </a:pPr>
            <a:r>
              <a:rPr lang="en-US" dirty="0"/>
              <a:t>Motivated to demonstrate voluntary approach can work</a:t>
            </a:r>
          </a:p>
          <a:p>
            <a:pPr marL="285750" indent="-285750">
              <a:buFont typeface="Arial" panose="020B0604020202020204" pitchFamily="34" charset="0"/>
              <a:buChar char="•"/>
            </a:pPr>
            <a:r>
              <a:rPr lang="en-US" dirty="0"/>
              <a:t>Wastewater goals achieved ahead of schedule</a:t>
            </a:r>
          </a:p>
          <a:p>
            <a:pPr marL="285750" indent="-285750">
              <a:buFont typeface="Arial" panose="020B0604020202020204" pitchFamily="34" charset="0"/>
              <a:buChar char="•"/>
            </a:pPr>
            <a:r>
              <a:rPr lang="en-US" dirty="0"/>
              <a:t>Significant improving trends in local streams and rivers</a:t>
            </a:r>
          </a:p>
          <a:p>
            <a:pPr marL="285750" indent="-285750">
              <a:buFont typeface="Arial" panose="020B0604020202020204" pitchFamily="34" charset="0"/>
              <a:buChar char="•"/>
            </a:pPr>
            <a:r>
              <a:rPr lang="en-US" dirty="0"/>
              <a:t>Possible nitrogen for          phosphorus exchanges</a:t>
            </a:r>
          </a:p>
        </p:txBody>
      </p:sp>
      <p:sp>
        <p:nvSpPr>
          <p:cNvPr id="8" name="TextBox 7"/>
          <p:cNvSpPr txBox="1"/>
          <p:nvPr/>
        </p:nvSpPr>
        <p:spPr>
          <a:xfrm>
            <a:off x="7543800" y="4750244"/>
            <a:ext cx="609600" cy="307777"/>
          </a:xfrm>
          <a:prstGeom prst="rect">
            <a:avLst/>
          </a:prstGeom>
          <a:noFill/>
        </p:spPr>
        <p:txBody>
          <a:bodyPr wrap="square" rtlCol="0">
            <a:spAutoFit/>
          </a:bodyPr>
          <a:lstStyle/>
          <a:p>
            <a:r>
              <a:rPr lang="en-US" sz="1400" dirty="0"/>
              <a:t>DE</a:t>
            </a:r>
          </a:p>
        </p:txBody>
      </p:sp>
      <p:sp>
        <p:nvSpPr>
          <p:cNvPr id="5" name="Oval 4"/>
          <p:cNvSpPr/>
          <p:nvPr/>
        </p:nvSpPr>
        <p:spPr>
          <a:xfrm>
            <a:off x="4953000" y="4130800"/>
            <a:ext cx="1600200" cy="1279400"/>
          </a:xfrm>
          <a:prstGeom prst="ellipse">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8198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8FF22C-CE0B-4172-A7F4-72D921E2FB8A}" type="slidenum">
              <a:rPr lang="en-US" smtClean="0"/>
              <a:pPr/>
              <a:t>23</a:t>
            </a:fld>
            <a:endParaRPr lang="en-US"/>
          </a:p>
        </p:txBody>
      </p:sp>
      <p:pic>
        <p:nvPicPr>
          <p:cNvPr id="3" name="Picture 2" descr="states"/>
          <p:cNvPicPr>
            <a:picLocks noChangeAspect="1" noChangeArrowheads="1"/>
          </p:cNvPicPr>
          <p:nvPr/>
        </p:nvPicPr>
        <p:blipFill>
          <a:blip r:embed="rId2" cstate="print"/>
          <a:srcRect/>
          <a:stretch>
            <a:fillRect/>
          </a:stretch>
        </p:blipFill>
        <p:spPr bwMode="auto">
          <a:xfrm>
            <a:off x="2133600" y="-152400"/>
            <a:ext cx="8077200" cy="8479981"/>
          </a:xfrm>
          <a:prstGeom prst="rect">
            <a:avLst/>
          </a:prstGeom>
          <a:noFill/>
        </p:spPr>
      </p:pic>
      <p:sp>
        <p:nvSpPr>
          <p:cNvPr id="6" name="Rectangle 5"/>
          <p:cNvSpPr/>
          <p:nvPr/>
        </p:nvSpPr>
        <p:spPr>
          <a:xfrm>
            <a:off x="1981200" y="-68580"/>
            <a:ext cx="4572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8600" y="457200"/>
            <a:ext cx="4343400" cy="4739759"/>
          </a:xfrm>
          <a:prstGeom prst="rect">
            <a:avLst/>
          </a:prstGeom>
          <a:noFill/>
        </p:spPr>
        <p:txBody>
          <a:bodyPr wrap="square" rtlCol="0">
            <a:spAutoFit/>
          </a:bodyPr>
          <a:lstStyle/>
          <a:p>
            <a:pPr algn="ctr"/>
            <a:r>
              <a:rPr lang="en-US" sz="3200" b="1" dirty="0"/>
              <a:t>Maryland</a:t>
            </a:r>
          </a:p>
          <a:p>
            <a:endParaRPr lang="en-US" dirty="0"/>
          </a:p>
          <a:p>
            <a:r>
              <a:rPr lang="en-US" u="sng" dirty="0"/>
              <a:t>Challenges</a:t>
            </a:r>
          </a:p>
          <a:p>
            <a:pPr marL="285750" indent="-285750">
              <a:buFont typeface="Arial" panose="020B0604020202020204" pitchFamily="34" charset="0"/>
              <a:buChar char="•"/>
            </a:pPr>
            <a:r>
              <a:rPr lang="en-US" dirty="0"/>
              <a:t>Achieving stormwater goals by 2025</a:t>
            </a:r>
          </a:p>
          <a:p>
            <a:pPr marL="285750" indent="-285750">
              <a:buFont typeface="Arial" panose="020B0604020202020204" pitchFamily="34" charset="0"/>
              <a:buChar char="•"/>
            </a:pPr>
            <a:r>
              <a:rPr lang="en-US" dirty="0"/>
              <a:t>Phosphorus saturated soils, groundwater lags on Eastern Shore</a:t>
            </a:r>
          </a:p>
          <a:p>
            <a:pPr marL="285750" indent="-285750">
              <a:buFont typeface="Arial" panose="020B0604020202020204" pitchFamily="34" charset="0"/>
              <a:buChar char="•"/>
            </a:pPr>
            <a:r>
              <a:rPr lang="en-US" dirty="0"/>
              <a:t>Must achieve WQ standards in each of 54 Bay segments</a:t>
            </a:r>
          </a:p>
          <a:p>
            <a:endParaRPr lang="en-US" dirty="0"/>
          </a:p>
          <a:p>
            <a:r>
              <a:rPr lang="en-US" u="sng" dirty="0"/>
              <a:t>Opportunities</a:t>
            </a:r>
          </a:p>
          <a:p>
            <a:pPr marL="285750" indent="-285750">
              <a:buFont typeface="Arial" panose="020B0604020202020204" pitchFamily="34" charset="0"/>
              <a:buChar char="•"/>
            </a:pPr>
            <a:r>
              <a:rPr lang="en-US" dirty="0"/>
              <a:t>Significant improving Bay WQ trends</a:t>
            </a:r>
          </a:p>
          <a:p>
            <a:pPr marL="285750" indent="-285750">
              <a:buFont typeface="Arial" panose="020B0604020202020204" pitchFamily="34" charset="0"/>
              <a:buChar char="•"/>
            </a:pPr>
            <a:r>
              <a:rPr lang="en-US" dirty="0"/>
              <a:t>Excess capacity in wastewater sector</a:t>
            </a:r>
          </a:p>
          <a:p>
            <a:pPr marL="285750" indent="-285750">
              <a:buFont typeface="Arial" panose="020B0604020202020204" pitchFamily="34" charset="0"/>
              <a:buChar char="•"/>
            </a:pPr>
            <a:r>
              <a:rPr lang="en-US" dirty="0"/>
              <a:t>Solid financing programs in place and working</a:t>
            </a:r>
          </a:p>
          <a:p>
            <a:pPr marL="285750" indent="-285750">
              <a:buFont typeface="Arial" panose="020B0604020202020204" pitchFamily="34" charset="0"/>
              <a:buChar char="•"/>
            </a:pPr>
            <a:r>
              <a:rPr lang="en-US" dirty="0"/>
              <a:t>Engaged local county,            municipal partners</a:t>
            </a:r>
          </a:p>
        </p:txBody>
      </p:sp>
      <p:sp>
        <p:nvSpPr>
          <p:cNvPr id="8" name="TextBox 7"/>
          <p:cNvSpPr txBox="1"/>
          <p:nvPr/>
        </p:nvSpPr>
        <p:spPr>
          <a:xfrm>
            <a:off x="7543800" y="4750244"/>
            <a:ext cx="609600" cy="307777"/>
          </a:xfrm>
          <a:prstGeom prst="rect">
            <a:avLst/>
          </a:prstGeom>
          <a:noFill/>
        </p:spPr>
        <p:txBody>
          <a:bodyPr wrap="square" rtlCol="0">
            <a:spAutoFit/>
          </a:bodyPr>
          <a:lstStyle/>
          <a:p>
            <a:r>
              <a:rPr lang="en-US" sz="1400" dirty="0"/>
              <a:t>DE</a:t>
            </a:r>
          </a:p>
        </p:txBody>
      </p:sp>
      <p:sp>
        <p:nvSpPr>
          <p:cNvPr id="5" name="Oval 4"/>
          <p:cNvSpPr/>
          <p:nvPr/>
        </p:nvSpPr>
        <p:spPr>
          <a:xfrm>
            <a:off x="5094194" y="4007097"/>
            <a:ext cx="2906806" cy="1631703"/>
          </a:xfrm>
          <a:prstGeom prst="ellipse">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5607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8FF22C-CE0B-4172-A7F4-72D921E2FB8A}" type="slidenum">
              <a:rPr lang="en-US" smtClean="0"/>
              <a:pPr/>
              <a:t>24</a:t>
            </a:fld>
            <a:endParaRPr lang="en-US"/>
          </a:p>
        </p:txBody>
      </p:sp>
      <p:pic>
        <p:nvPicPr>
          <p:cNvPr id="3" name="Picture 2" descr="states"/>
          <p:cNvPicPr>
            <a:picLocks noChangeAspect="1" noChangeArrowheads="1"/>
          </p:cNvPicPr>
          <p:nvPr/>
        </p:nvPicPr>
        <p:blipFill>
          <a:blip r:embed="rId2" cstate="print"/>
          <a:srcRect/>
          <a:stretch>
            <a:fillRect/>
          </a:stretch>
        </p:blipFill>
        <p:spPr bwMode="auto">
          <a:xfrm>
            <a:off x="2133600" y="-152400"/>
            <a:ext cx="8077200" cy="8479981"/>
          </a:xfrm>
          <a:prstGeom prst="rect">
            <a:avLst/>
          </a:prstGeom>
          <a:noFill/>
        </p:spPr>
      </p:pic>
      <p:sp>
        <p:nvSpPr>
          <p:cNvPr id="6" name="Rectangle 5"/>
          <p:cNvSpPr/>
          <p:nvPr/>
        </p:nvSpPr>
        <p:spPr>
          <a:xfrm>
            <a:off x="1981200" y="-68580"/>
            <a:ext cx="4572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8600" y="457200"/>
            <a:ext cx="4343400" cy="3354765"/>
          </a:xfrm>
          <a:prstGeom prst="rect">
            <a:avLst/>
          </a:prstGeom>
          <a:noFill/>
        </p:spPr>
        <p:txBody>
          <a:bodyPr wrap="square" rtlCol="0">
            <a:spAutoFit/>
          </a:bodyPr>
          <a:lstStyle/>
          <a:p>
            <a:pPr algn="ctr"/>
            <a:r>
              <a:rPr lang="en-US" sz="3200" b="1" dirty="0"/>
              <a:t>District of Columbia</a:t>
            </a:r>
          </a:p>
          <a:p>
            <a:endParaRPr lang="en-US" dirty="0"/>
          </a:p>
          <a:p>
            <a:r>
              <a:rPr lang="en-US" u="sng" dirty="0"/>
              <a:t>Challenges</a:t>
            </a:r>
          </a:p>
          <a:p>
            <a:pPr marL="285750" indent="-285750">
              <a:buFont typeface="Arial" panose="020B0604020202020204" pitchFamily="34" charset="0"/>
              <a:buChar char="•"/>
            </a:pPr>
            <a:endParaRPr lang="en-US" dirty="0"/>
          </a:p>
          <a:p>
            <a:endParaRPr lang="en-US" dirty="0"/>
          </a:p>
          <a:p>
            <a:r>
              <a:rPr lang="en-US" u="sng" dirty="0"/>
              <a:t>Opportunities</a:t>
            </a:r>
          </a:p>
          <a:p>
            <a:pPr marL="285750" indent="-285750">
              <a:buFont typeface="Arial" panose="020B0604020202020204" pitchFamily="34" charset="0"/>
              <a:buChar char="•"/>
            </a:pPr>
            <a:r>
              <a:rPr lang="en-US" dirty="0"/>
              <a:t>Achieved 2025 nitrogen, phosphorus goals</a:t>
            </a:r>
          </a:p>
          <a:p>
            <a:pPr marL="285750" indent="-285750">
              <a:buFont typeface="Arial" panose="020B0604020202020204" pitchFamily="34" charset="0"/>
              <a:buChar char="•"/>
            </a:pPr>
            <a:r>
              <a:rPr lang="en-US" dirty="0"/>
              <a:t>All sources are regulated</a:t>
            </a:r>
          </a:p>
          <a:p>
            <a:pPr marL="285750" indent="-285750">
              <a:buFont typeface="Arial" panose="020B0604020202020204" pitchFamily="34" charset="0"/>
              <a:buChar char="•"/>
            </a:pPr>
            <a:r>
              <a:rPr lang="en-US" dirty="0"/>
              <a:t>Solid financing, regulatory infrastructure in place </a:t>
            </a:r>
          </a:p>
        </p:txBody>
      </p:sp>
      <p:sp>
        <p:nvSpPr>
          <p:cNvPr id="8" name="TextBox 7"/>
          <p:cNvSpPr txBox="1"/>
          <p:nvPr/>
        </p:nvSpPr>
        <p:spPr>
          <a:xfrm>
            <a:off x="7543800" y="4750244"/>
            <a:ext cx="609600" cy="307777"/>
          </a:xfrm>
          <a:prstGeom prst="rect">
            <a:avLst/>
          </a:prstGeom>
          <a:noFill/>
        </p:spPr>
        <p:txBody>
          <a:bodyPr wrap="square" rtlCol="0">
            <a:spAutoFit/>
          </a:bodyPr>
          <a:lstStyle/>
          <a:p>
            <a:r>
              <a:rPr lang="en-US" sz="1400" dirty="0"/>
              <a:t>DE</a:t>
            </a:r>
          </a:p>
        </p:txBody>
      </p:sp>
      <p:sp>
        <p:nvSpPr>
          <p:cNvPr id="5" name="Oval 4"/>
          <p:cNvSpPr/>
          <p:nvPr/>
        </p:nvSpPr>
        <p:spPr>
          <a:xfrm>
            <a:off x="6477160" y="4681992"/>
            <a:ext cx="438150" cy="444279"/>
          </a:xfrm>
          <a:prstGeom prst="ellipse">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0183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8FF22C-CE0B-4172-A7F4-72D921E2FB8A}" type="slidenum">
              <a:rPr lang="en-US" smtClean="0"/>
              <a:pPr/>
              <a:t>25</a:t>
            </a:fld>
            <a:endParaRPr lang="en-US"/>
          </a:p>
        </p:txBody>
      </p:sp>
      <p:pic>
        <p:nvPicPr>
          <p:cNvPr id="3" name="Picture 2" descr="states"/>
          <p:cNvPicPr>
            <a:picLocks noChangeAspect="1" noChangeArrowheads="1"/>
          </p:cNvPicPr>
          <p:nvPr/>
        </p:nvPicPr>
        <p:blipFill>
          <a:blip r:embed="rId2" cstate="print"/>
          <a:srcRect/>
          <a:stretch>
            <a:fillRect/>
          </a:stretch>
        </p:blipFill>
        <p:spPr bwMode="auto">
          <a:xfrm>
            <a:off x="2133600" y="-152400"/>
            <a:ext cx="8077200" cy="8479981"/>
          </a:xfrm>
          <a:prstGeom prst="rect">
            <a:avLst/>
          </a:prstGeom>
          <a:noFill/>
        </p:spPr>
      </p:pic>
      <p:sp>
        <p:nvSpPr>
          <p:cNvPr id="6" name="Rectangle 5"/>
          <p:cNvSpPr/>
          <p:nvPr/>
        </p:nvSpPr>
        <p:spPr>
          <a:xfrm>
            <a:off x="1981200" y="-68580"/>
            <a:ext cx="4572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8600" y="457200"/>
            <a:ext cx="4343400" cy="4462760"/>
          </a:xfrm>
          <a:prstGeom prst="rect">
            <a:avLst/>
          </a:prstGeom>
          <a:noFill/>
        </p:spPr>
        <p:txBody>
          <a:bodyPr wrap="square" rtlCol="0">
            <a:spAutoFit/>
          </a:bodyPr>
          <a:lstStyle/>
          <a:p>
            <a:pPr algn="ctr"/>
            <a:r>
              <a:rPr lang="en-US" sz="3200" b="1" dirty="0"/>
              <a:t>Delaware</a:t>
            </a:r>
          </a:p>
          <a:p>
            <a:endParaRPr lang="en-US" dirty="0"/>
          </a:p>
          <a:p>
            <a:r>
              <a:rPr lang="en-US" u="sng" dirty="0"/>
              <a:t>Challenges</a:t>
            </a:r>
          </a:p>
          <a:p>
            <a:pPr marL="285750" indent="-285750">
              <a:buFont typeface="Arial" panose="020B0604020202020204" pitchFamily="34" charset="0"/>
              <a:buChar char="•"/>
            </a:pPr>
            <a:r>
              <a:rPr lang="en-US" dirty="0"/>
              <a:t>Phosphorus saturated soils, groundwater lags on Eastern Shore</a:t>
            </a:r>
          </a:p>
          <a:p>
            <a:pPr marL="285750" indent="-285750">
              <a:buFont typeface="Arial" panose="020B0604020202020204" pitchFamily="34" charset="0"/>
              <a:buChar char="•"/>
            </a:pPr>
            <a:r>
              <a:rPr lang="en-US" dirty="0"/>
              <a:t>Not on ag practice implementation trajectory to achieve nitrogen 2025 goals</a:t>
            </a:r>
          </a:p>
          <a:p>
            <a:endParaRPr lang="en-US" dirty="0"/>
          </a:p>
          <a:p>
            <a:r>
              <a:rPr lang="en-US" u="sng" dirty="0"/>
              <a:t>Opportunities</a:t>
            </a:r>
          </a:p>
          <a:p>
            <a:pPr marL="285750" indent="-285750">
              <a:buFont typeface="Arial" panose="020B0604020202020204" pitchFamily="34" charset="0"/>
              <a:buChar char="•"/>
            </a:pPr>
            <a:r>
              <a:rPr lang="en-US" dirty="0"/>
              <a:t>Signs of improving trends</a:t>
            </a:r>
          </a:p>
          <a:p>
            <a:pPr marL="285750" indent="-285750">
              <a:buFont typeface="Arial" panose="020B0604020202020204" pitchFamily="34" charset="0"/>
              <a:buChar char="•"/>
            </a:pPr>
            <a:r>
              <a:rPr lang="en-US" dirty="0"/>
              <a:t>Strong state watershed assessment/ planning system in place</a:t>
            </a:r>
          </a:p>
          <a:p>
            <a:pPr marL="285750" indent="-285750">
              <a:buFont typeface="Arial" panose="020B0604020202020204" pitchFamily="34" charset="0"/>
              <a:buChar char="•"/>
            </a:pPr>
            <a:r>
              <a:rPr lang="en-US" dirty="0"/>
              <a:t>Engaged local counties, municipal partners</a:t>
            </a:r>
          </a:p>
        </p:txBody>
      </p:sp>
      <p:sp>
        <p:nvSpPr>
          <p:cNvPr id="8" name="TextBox 7"/>
          <p:cNvSpPr txBox="1"/>
          <p:nvPr/>
        </p:nvSpPr>
        <p:spPr>
          <a:xfrm>
            <a:off x="7543800" y="4750244"/>
            <a:ext cx="609600" cy="307777"/>
          </a:xfrm>
          <a:prstGeom prst="rect">
            <a:avLst/>
          </a:prstGeom>
          <a:noFill/>
        </p:spPr>
        <p:txBody>
          <a:bodyPr wrap="square" rtlCol="0">
            <a:spAutoFit/>
          </a:bodyPr>
          <a:lstStyle/>
          <a:p>
            <a:r>
              <a:rPr lang="en-US" sz="1400" dirty="0"/>
              <a:t>DE</a:t>
            </a:r>
          </a:p>
        </p:txBody>
      </p:sp>
      <p:sp>
        <p:nvSpPr>
          <p:cNvPr id="5" name="Oval 4"/>
          <p:cNvSpPr/>
          <p:nvPr/>
        </p:nvSpPr>
        <p:spPr>
          <a:xfrm>
            <a:off x="7086599" y="4191001"/>
            <a:ext cx="838201" cy="1600200"/>
          </a:xfrm>
          <a:prstGeom prst="ellipse">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7578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8FF22C-CE0B-4172-A7F4-72D921E2FB8A}" type="slidenum">
              <a:rPr lang="en-US" smtClean="0"/>
              <a:pPr/>
              <a:t>26</a:t>
            </a:fld>
            <a:endParaRPr lang="en-US"/>
          </a:p>
        </p:txBody>
      </p:sp>
      <p:pic>
        <p:nvPicPr>
          <p:cNvPr id="3" name="Picture 2" descr="states"/>
          <p:cNvPicPr>
            <a:picLocks noChangeAspect="1" noChangeArrowheads="1"/>
          </p:cNvPicPr>
          <p:nvPr/>
        </p:nvPicPr>
        <p:blipFill>
          <a:blip r:embed="rId2" cstate="print"/>
          <a:srcRect/>
          <a:stretch>
            <a:fillRect/>
          </a:stretch>
        </p:blipFill>
        <p:spPr bwMode="auto">
          <a:xfrm>
            <a:off x="2133600" y="-152400"/>
            <a:ext cx="8077200" cy="8479981"/>
          </a:xfrm>
          <a:prstGeom prst="rect">
            <a:avLst/>
          </a:prstGeom>
          <a:noFill/>
        </p:spPr>
      </p:pic>
      <p:sp>
        <p:nvSpPr>
          <p:cNvPr id="6" name="Rectangle 5"/>
          <p:cNvSpPr/>
          <p:nvPr/>
        </p:nvSpPr>
        <p:spPr>
          <a:xfrm>
            <a:off x="1981200" y="-68580"/>
            <a:ext cx="4572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8600" y="457200"/>
            <a:ext cx="4343400" cy="4462760"/>
          </a:xfrm>
          <a:prstGeom prst="rect">
            <a:avLst/>
          </a:prstGeom>
          <a:noFill/>
        </p:spPr>
        <p:txBody>
          <a:bodyPr wrap="square" rtlCol="0">
            <a:spAutoFit/>
          </a:bodyPr>
          <a:lstStyle/>
          <a:p>
            <a:pPr algn="ctr"/>
            <a:r>
              <a:rPr lang="en-US" sz="3200" b="1" dirty="0"/>
              <a:t>Virginia</a:t>
            </a:r>
          </a:p>
          <a:p>
            <a:endParaRPr lang="en-US" dirty="0"/>
          </a:p>
          <a:p>
            <a:r>
              <a:rPr lang="en-US" u="sng" dirty="0"/>
              <a:t>Challenges</a:t>
            </a:r>
          </a:p>
          <a:p>
            <a:pPr marL="285750" indent="-285750">
              <a:buFont typeface="Arial" panose="020B0604020202020204" pitchFamily="34" charset="0"/>
              <a:buChar char="•"/>
            </a:pPr>
            <a:r>
              <a:rPr lang="en-US" dirty="0"/>
              <a:t>Achieving stormwater goals by 2025</a:t>
            </a:r>
          </a:p>
          <a:p>
            <a:pPr marL="285750" indent="-285750">
              <a:buFont typeface="Arial" panose="020B0604020202020204" pitchFamily="34" charset="0"/>
              <a:buChar char="•"/>
            </a:pPr>
            <a:r>
              <a:rPr lang="en-US" dirty="0"/>
              <a:t>Fluctuating state ag cost share program funding levels</a:t>
            </a:r>
          </a:p>
          <a:p>
            <a:pPr marL="285750" indent="-285750">
              <a:buFont typeface="Arial" panose="020B0604020202020204" pitchFamily="34" charset="0"/>
              <a:buChar char="•"/>
            </a:pPr>
            <a:r>
              <a:rPr lang="en-US" dirty="0"/>
              <a:t>Must achieve WQ standards in each of 38 Bay segments</a:t>
            </a:r>
          </a:p>
          <a:p>
            <a:endParaRPr lang="en-US" dirty="0"/>
          </a:p>
          <a:p>
            <a:r>
              <a:rPr lang="en-US" u="sng" dirty="0"/>
              <a:t>Opportunities</a:t>
            </a:r>
          </a:p>
          <a:p>
            <a:pPr marL="285750" indent="-285750">
              <a:buFont typeface="Arial" panose="020B0604020202020204" pitchFamily="34" charset="0"/>
              <a:buChar char="•"/>
            </a:pPr>
            <a:r>
              <a:rPr lang="en-US" dirty="0"/>
              <a:t>Significant improving Bay WQ trends</a:t>
            </a:r>
          </a:p>
          <a:p>
            <a:pPr marL="285750" indent="-285750">
              <a:buFont typeface="Arial" panose="020B0604020202020204" pitchFamily="34" charset="0"/>
              <a:buChar char="•"/>
            </a:pPr>
            <a:r>
              <a:rPr lang="en-US" dirty="0"/>
              <a:t>Excess capacity in wastewater sector</a:t>
            </a:r>
          </a:p>
          <a:p>
            <a:pPr marL="285750" indent="-285750">
              <a:buFont typeface="Arial" panose="020B0604020202020204" pitchFamily="34" charset="0"/>
              <a:buChar char="•"/>
            </a:pPr>
            <a:r>
              <a:rPr lang="en-US" dirty="0"/>
              <a:t>Solid state regulations, laws in place</a:t>
            </a:r>
          </a:p>
          <a:p>
            <a:pPr marL="285750" indent="-285750">
              <a:buFont typeface="Arial" panose="020B0604020202020204" pitchFamily="34" charset="0"/>
              <a:buChar char="•"/>
            </a:pPr>
            <a:r>
              <a:rPr lang="en-US" dirty="0"/>
              <a:t>Trading, offset infrastructure in     place and being used</a:t>
            </a:r>
          </a:p>
        </p:txBody>
      </p:sp>
      <p:sp>
        <p:nvSpPr>
          <p:cNvPr id="8" name="TextBox 7"/>
          <p:cNvSpPr txBox="1"/>
          <p:nvPr/>
        </p:nvSpPr>
        <p:spPr>
          <a:xfrm>
            <a:off x="7543800" y="4750244"/>
            <a:ext cx="609600" cy="307777"/>
          </a:xfrm>
          <a:prstGeom prst="rect">
            <a:avLst/>
          </a:prstGeom>
          <a:noFill/>
        </p:spPr>
        <p:txBody>
          <a:bodyPr wrap="square" rtlCol="0">
            <a:spAutoFit/>
          </a:bodyPr>
          <a:lstStyle/>
          <a:p>
            <a:r>
              <a:rPr lang="en-US" sz="1400" dirty="0"/>
              <a:t>DE</a:t>
            </a:r>
          </a:p>
        </p:txBody>
      </p:sp>
      <p:sp>
        <p:nvSpPr>
          <p:cNvPr id="5" name="Oval 4"/>
          <p:cNvSpPr/>
          <p:nvPr/>
        </p:nvSpPr>
        <p:spPr>
          <a:xfrm>
            <a:off x="4343400" y="4516174"/>
            <a:ext cx="3376332" cy="2325818"/>
          </a:xfrm>
          <a:prstGeom prst="ellipse">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5017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nzhou\NZHOU\presentation\Pictures\Septic Truck.jpg"/>
          <p:cNvPicPr>
            <a:picLocks noChangeAspect="1" noChangeArrowheads="1"/>
          </p:cNvPicPr>
          <p:nvPr/>
        </p:nvPicPr>
        <p:blipFill>
          <a:blip r:embed="rId2" cstate="print"/>
          <a:srcRect/>
          <a:stretch>
            <a:fillRect/>
          </a:stretch>
        </p:blipFill>
        <p:spPr bwMode="auto">
          <a:xfrm>
            <a:off x="0" y="0"/>
            <a:ext cx="9144000" cy="6934200"/>
          </a:xfrm>
          <a:prstGeom prst="rect">
            <a:avLst/>
          </a:prstGeom>
          <a:noFill/>
        </p:spPr>
      </p:pic>
    </p:spTree>
    <p:extLst>
      <p:ext uri="{BB962C8B-B14F-4D97-AF65-F5344CB8AC3E}">
        <p14:creationId xmlns:p14="http://schemas.microsoft.com/office/powerpoint/2010/main" val="1435362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oysterboat"/>
          <p:cNvPicPr>
            <a:picLocks noChangeAspect="1" noChangeArrowheads="1"/>
          </p:cNvPicPr>
          <p:nvPr/>
        </p:nvPicPr>
        <p:blipFill>
          <a:blip r:embed="rId2" cstate="print"/>
          <a:srcRect/>
          <a:stretch>
            <a:fillRect/>
          </a:stretch>
        </p:blipFill>
        <p:spPr bwMode="auto">
          <a:xfrm>
            <a:off x="2590800" y="4724400"/>
            <a:ext cx="3581400" cy="2133600"/>
          </a:xfrm>
          <a:prstGeom prst="rect">
            <a:avLst/>
          </a:prstGeom>
          <a:noFill/>
          <a:ln w="9525">
            <a:noFill/>
            <a:miter lim="800000"/>
            <a:headEnd/>
            <a:tailEnd/>
          </a:ln>
        </p:spPr>
      </p:pic>
      <p:sp>
        <p:nvSpPr>
          <p:cNvPr id="93187" name="Rectangle 3"/>
          <p:cNvSpPr>
            <a:spLocks noGrp="1" noChangeArrowheads="1"/>
          </p:cNvSpPr>
          <p:nvPr>
            <p:ph type="title"/>
          </p:nvPr>
        </p:nvSpPr>
        <p:spPr>
          <a:xfrm>
            <a:off x="2133600" y="274638"/>
            <a:ext cx="7010400" cy="1143000"/>
          </a:xfrm>
        </p:spPr>
        <p:txBody>
          <a:bodyPr/>
          <a:lstStyle/>
          <a:p>
            <a:pPr eaLnBrk="1" hangingPunct="1">
              <a:defRPr/>
            </a:pPr>
            <a:r>
              <a:rPr lang="en-US" dirty="0">
                <a:effectLst>
                  <a:outerShdw blurRad="38100" dist="38100" dir="2700000" algn="tl">
                    <a:srgbClr val="C0C0C0"/>
                  </a:outerShdw>
                </a:effectLst>
              </a:rPr>
              <a:t>Questions</a:t>
            </a:r>
          </a:p>
        </p:txBody>
      </p:sp>
      <p:sp>
        <p:nvSpPr>
          <p:cNvPr id="80899" name="Rectangle 4"/>
          <p:cNvSpPr>
            <a:spLocks noChangeArrowheads="1"/>
          </p:cNvSpPr>
          <p:nvPr/>
        </p:nvSpPr>
        <p:spPr bwMode="auto">
          <a:xfrm>
            <a:off x="4267200" y="6477000"/>
            <a:ext cx="609600" cy="381000"/>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fld id="{32DE5762-CE4F-47F8-A597-74C3334ADB49}" type="slidenum">
              <a:rPr kumimoji="0" lang="en-US" sz="1800" b="0" i="0" u="none" strike="noStrike" kern="0" cap="none" spc="0" normalizeH="0" baseline="0" noProof="0">
                <a:ln>
                  <a:noFill/>
                </a:ln>
                <a:solidFill>
                  <a:sysClr val="windowText" lastClr="000000"/>
                </a:solidFill>
                <a:effectLst/>
                <a:uLnTx/>
                <a:uFillTx/>
                <a:cs typeface="Arial" charset="0"/>
              </a:rPr>
              <a:pPr marL="0" marR="0" lvl="0" indent="0" algn="ctr"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a:ln>
                <a:noFill/>
              </a:ln>
              <a:solidFill>
                <a:sysClr val="windowText" lastClr="000000"/>
              </a:solidFill>
              <a:effectLst/>
              <a:uLnTx/>
              <a:uFillTx/>
              <a:cs typeface="Arial" charset="0"/>
            </a:endParaRPr>
          </a:p>
        </p:txBody>
      </p:sp>
      <p:pic>
        <p:nvPicPr>
          <p:cNvPr id="80900" name="Picture 5"/>
          <p:cNvPicPr>
            <a:picLocks noChangeAspect="1" noChangeArrowheads="1"/>
          </p:cNvPicPr>
          <p:nvPr/>
        </p:nvPicPr>
        <p:blipFill>
          <a:blip r:embed="rId3" cstate="print"/>
          <a:srcRect/>
          <a:stretch>
            <a:fillRect/>
          </a:stretch>
        </p:blipFill>
        <p:spPr bwMode="auto">
          <a:xfrm>
            <a:off x="0" y="1219200"/>
            <a:ext cx="2881313" cy="4419600"/>
          </a:xfrm>
          <a:prstGeom prst="rect">
            <a:avLst/>
          </a:prstGeom>
          <a:noFill/>
          <a:ln w="9525">
            <a:noFill/>
            <a:miter lim="800000"/>
            <a:headEnd/>
            <a:tailEnd/>
          </a:ln>
        </p:spPr>
      </p:pic>
      <p:pic>
        <p:nvPicPr>
          <p:cNvPr id="80901" name="Picture 6"/>
          <p:cNvPicPr>
            <a:picLocks noChangeAspect="1" noChangeArrowheads="1"/>
          </p:cNvPicPr>
          <p:nvPr/>
        </p:nvPicPr>
        <p:blipFill>
          <a:blip r:embed="rId4" cstate="print"/>
          <a:srcRect/>
          <a:stretch>
            <a:fillRect/>
          </a:stretch>
        </p:blipFill>
        <p:spPr bwMode="auto">
          <a:xfrm>
            <a:off x="4648200" y="1219200"/>
            <a:ext cx="4495800" cy="3543300"/>
          </a:xfrm>
          <a:prstGeom prst="rect">
            <a:avLst/>
          </a:prstGeom>
          <a:noFill/>
          <a:ln w="9525">
            <a:noFill/>
            <a:miter lim="800000"/>
            <a:headEnd/>
            <a:tailEnd/>
          </a:ln>
        </p:spPr>
      </p:pic>
      <p:pic>
        <p:nvPicPr>
          <p:cNvPr id="80902" name="Picture 7" descr="MCj04315480000[1]"/>
          <p:cNvPicPr>
            <a:picLocks noChangeAspect="1" noChangeArrowheads="1"/>
          </p:cNvPicPr>
          <p:nvPr/>
        </p:nvPicPr>
        <p:blipFill>
          <a:blip r:embed="rId5" cstate="print"/>
          <a:srcRect/>
          <a:stretch>
            <a:fillRect/>
          </a:stretch>
        </p:blipFill>
        <p:spPr bwMode="auto">
          <a:xfrm>
            <a:off x="381000" y="0"/>
            <a:ext cx="1752600" cy="1752600"/>
          </a:xfrm>
          <a:prstGeom prst="rect">
            <a:avLst/>
          </a:prstGeom>
          <a:noFill/>
          <a:ln w="9525">
            <a:noFill/>
            <a:miter lim="800000"/>
            <a:headEnd/>
            <a:tailEnd/>
          </a:ln>
        </p:spPr>
      </p:pic>
      <p:pic>
        <p:nvPicPr>
          <p:cNvPr id="80903" name="Picture 8" descr="cbp_556"/>
          <p:cNvPicPr>
            <a:picLocks noChangeAspect="1" noChangeArrowheads="1"/>
          </p:cNvPicPr>
          <p:nvPr/>
        </p:nvPicPr>
        <p:blipFill>
          <a:blip r:embed="rId6" cstate="print"/>
          <a:srcRect/>
          <a:stretch>
            <a:fillRect/>
          </a:stretch>
        </p:blipFill>
        <p:spPr bwMode="auto">
          <a:xfrm>
            <a:off x="2819400" y="1219200"/>
            <a:ext cx="1909763" cy="2819400"/>
          </a:xfrm>
          <a:prstGeom prst="rect">
            <a:avLst/>
          </a:prstGeom>
          <a:noFill/>
          <a:ln w="9525">
            <a:noFill/>
            <a:miter lim="800000"/>
            <a:headEnd/>
            <a:tailEnd/>
          </a:ln>
        </p:spPr>
      </p:pic>
      <p:pic>
        <p:nvPicPr>
          <p:cNvPr id="80904" name="Picture 10" descr="bass_striped_denalsky_greg_1"/>
          <p:cNvPicPr>
            <a:picLocks noChangeAspect="1" noChangeArrowheads="1"/>
          </p:cNvPicPr>
          <p:nvPr/>
        </p:nvPicPr>
        <p:blipFill>
          <a:blip r:embed="rId7" cstate="print"/>
          <a:srcRect/>
          <a:stretch>
            <a:fillRect/>
          </a:stretch>
        </p:blipFill>
        <p:spPr bwMode="auto">
          <a:xfrm>
            <a:off x="2819400" y="3581400"/>
            <a:ext cx="2438400" cy="1601788"/>
          </a:xfrm>
          <a:prstGeom prst="rect">
            <a:avLst/>
          </a:prstGeom>
          <a:noFill/>
          <a:ln w="9525">
            <a:noFill/>
            <a:miter lim="800000"/>
            <a:headEnd/>
            <a:tailEnd/>
          </a:ln>
        </p:spPr>
      </p:pic>
      <p:pic>
        <p:nvPicPr>
          <p:cNvPr id="80905" name="Picture 9"/>
          <p:cNvPicPr>
            <a:picLocks noChangeAspect="1" noChangeArrowheads="1"/>
          </p:cNvPicPr>
          <p:nvPr/>
        </p:nvPicPr>
        <p:blipFill>
          <a:blip r:embed="rId8" cstate="print"/>
          <a:srcRect/>
          <a:stretch>
            <a:fillRect/>
          </a:stretch>
        </p:blipFill>
        <p:spPr bwMode="auto">
          <a:xfrm>
            <a:off x="0" y="4468813"/>
            <a:ext cx="3581400" cy="2389187"/>
          </a:xfrm>
          <a:prstGeom prst="rect">
            <a:avLst/>
          </a:prstGeom>
          <a:noFill/>
          <a:ln w="9525">
            <a:noFill/>
            <a:miter lim="800000"/>
            <a:headEnd/>
            <a:tailEnd/>
          </a:ln>
        </p:spPr>
      </p:pic>
      <p:pic>
        <p:nvPicPr>
          <p:cNvPr id="80906" name="Picture 8"/>
          <p:cNvPicPr>
            <a:picLocks noChangeAspect="1" noChangeArrowheads="1"/>
          </p:cNvPicPr>
          <p:nvPr/>
        </p:nvPicPr>
        <p:blipFill>
          <a:blip r:embed="rId9" cstate="print"/>
          <a:srcRect/>
          <a:stretch>
            <a:fillRect/>
          </a:stretch>
        </p:blipFill>
        <p:spPr bwMode="auto">
          <a:xfrm>
            <a:off x="5257800" y="3581400"/>
            <a:ext cx="4114800" cy="1790700"/>
          </a:xfrm>
          <a:prstGeom prst="rect">
            <a:avLst/>
          </a:prstGeom>
          <a:noFill/>
          <a:ln w="9525">
            <a:noFill/>
            <a:miter lim="800000"/>
            <a:headEnd/>
            <a:tailEnd/>
          </a:ln>
        </p:spPr>
      </p:pic>
      <p:pic>
        <p:nvPicPr>
          <p:cNvPr id="80907" name="Picture 2"/>
          <p:cNvPicPr>
            <a:picLocks noChangeAspect="1" noChangeArrowheads="1"/>
          </p:cNvPicPr>
          <p:nvPr/>
        </p:nvPicPr>
        <p:blipFill>
          <a:blip r:embed="rId10" cstate="print"/>
          <a:srcRect/>
          <a:stretch>
            <a:fillRect/>
          </a:stretch>
        </p:blipFill>
        <p:spPr bwMode="auto">
          <a:xfrm>
            <a:off x="6019800" y="5029200"/>
            <a:ext cx="3124200" cy="2419350"/>
          </a:xfrm>
          <a:prstGeom prst="rect">
            <a:avLst/>
          </a:prstGeom>
          <a:noFill/>
          <a:ln w="9525">
            <a:noFill/>
            <a:miter lim="800000"/>
            <a:headEnd/>
            <a:tailEnd/>
          </a:ln>
        </p:spPr>
      </p:pic>
    </p:spTree>
    <p:extLst>
      <p:ext uri="{BB962C8B-B14F-4D97-AF65-F5344CB8AC3E}">
        <p14:creationId xmlns:p14="http://schemas.microsoft.com/office/powerpoint/2010/main" val="2178513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2"/>
          <p:cNvSpPr txBox="1">
            <a:spLocks noChangeArrowheads="1"/>
          </p:cNvSpPr>
          <p:nvPr/>
        </p:nvSpPr>
        <p:spPr bwMode="auto">
          <a:xfrm>
            <a:off x="1314450" y="1258862"/>
            <a:ext cx="6515100" cy="3827202"/>
          </a:xfrm>
          <a:prstGeom prst="rect">
            <a:avLst/>
          </a:prstGeom>
          <a:noFill/>
          <a:ln w="9525">
            <a:noFill/>
            <a:miter lim="800000"/>
            <a:headEnd/>
            <a:tailEnd/>
          </a:ln>
        </p:spPr>
        <p:txBody>
          <a:bodyPr wrap="square">
            <a:spAutoFit/>
          </a:bodyPr>
          <a:lstStyle/>
          <a:p>
            <a:pPr algn="ctr" defTabSz="685800">
              <a:lnSpc>
                <a:spcPct val="80000"/>
              </a:lnSpc>
              <a:spcBef>
                <a:spcPct val="50000"/>
              </a:spcBef>
            </a:pPr>
            <a:r>
              <a:rPr lang="en-US" sz="2400" b="1" kern="0" dirty="0">
                <a:solidFill>
                  <a:srgbClr val="000099"/>
                </a:solidFill>
                <a:latin typeface="Swis721 Cn BT"/>
              </a:rPr>
              <a:t>Rich Batiuk</a:t>
            </a:r>
          </a:p>
          <a:p>
            <a:pPr algn="ctr" defTabSz="685800">
              <a:lnSpc>
                <a:spcPct val="80000"/>
              </a:lnSpc>
              <a:spcBef>
                <a:spcPct val="50000"/>
              </a:spcBef>
            </a:pPr>
            <a:r>
              <a:rPr lang="en-US" sz="2400" b="1" kern="0" dirty="0">
                <a:solidFill>
                  <a:srgbClr val="000099"/>
                </a:solidFill>
                <a:latin typeface="Swis721 Cn BT"/>
              </a:rPr>
              <a:t>Associate Director for Science, Analysis</a:t>
            </a:r>
          </a:p>
          <a:p>
            <a:pPr algn="ctr" defTabSz="685800">
              <a:lnSpc>
                <a:spcPct val="80000"/>
              </a:lnSpc>
              <a:spcBef>
                <a:spcPct val="50000"/>
              </a:spcBef>
            </a:pPr>
            <a:r>
              <a:rPr lang="en-US" sz="2400" b="1" kern="0" dirty="0">
                <a:solidFill>
                  <a:srgbClr val="000099"/>
                </a:solidFill>
                <a:latin typeface="Swis721 Cn BT"/>
              </a:rPr>
              <a:t> and Implementation</a:t>
            </a:r>
          </a:p>
          <a:p>
            <a:pPr algn="ctr" defTabSz="685800">
              <a:lnSpc>
                <a:spcPct val="80000"/>
              </a:lnSpc>
              <a:spcBef>
                <a:spcPct val="50000"/>
              </a:spcBef>
            </a:pPr>
            <a:r>
              <a:rPr lang="en-US" sz="2400" b="1" kern="0" dirty="0">
                <a:solidFill>
                  <a:srgbClr val="000099"/>
                </a:solidFill>
                <a:latin typeface="Swis721 Cn BT"/>
              </a:rPr>
              <a:t>U.S. EPA Chesapeake Bay Program Office</a:t>
            </a:r>
          </a:p>
          <a:p>
            <a:pPr algn="ctr" defTabSz="685800">
              <a:lnSpc>
                <a:spcPct val="80000"/>
              </a:lnSpc>
              <a:spcBef>
                <a:spcPct val="50000"/>
              </a:spcBef>
            </a:pPr>
            <a:r>
              <a:rPr lang="en-US" sz="2400" b="1" kern="0" dirty="0">
                <a:solidFill>
                  <a:srgbClr val="000099"/>
                </a:solidFill>
                <a:latin typeface="Swis721 Cn BT"/>
              </a:rPr>
              <a:t>410-267-5731 Work</a:t>
            </a:r>
          </a:p>
          <a:p>
            <a:pPr algn="ctr" defTabSz="685800">
              <a:lnSpc>
                <a:spcPct val="80000"/>
              </a:lnSpc>
              <a:spcBef>
                <a:spcPct val="50000"/>
              </a:spcBef>
            </a:pPr>
            <a:r>
              <a:rPr lang="en-US" sz="2400" b="1" kern="0" dirty="0">
                <a:solidFill>
                  <a:srgbClr val="000099"/>
                </a:solidFill>
                <a:latin typeface="Swis721 Cn BT"/>
              </a:rPr>
              <a:t>443-223-7823 Mobile</a:t>
            </a:r>
          </a:p>
          <a:p>
            <a:pPr algn="ctr" defTabSz="685800">
              <a:spcBef>
                <a:spcPct val="50000"/>
              </a:spcBef>
            </a:pPr>
            <a:r>
              <a:rPr lang="en-US" sz="2400" b="1" kern="0" dirty="0">
                <a:solidFill>
                  <a:srgbClr val="000099"/>
                </a:solidFill>
                <a:latin typeface="Swis721 Cn BT"/>
                <a:hlinkClick r:id="rId2"/>
              </a:rPr>
              <a:t>batiuk.richard@epa.gov</a:t>
            </a:r>
            <a:endParaRPr lang="en-US" sz="2400" b="1" kern="0" dirty="0">
              <a:solidFill>
                <a:srgbClr val="000099"/>
              </a:solidFill>
              <a:latin typeface="Swis721 Cn BT"/>
            </a:endParaRPr>
          </a:p>
          <a:p>
            <a:pPr algn="ctr" defTabSz="685800">
              <a:spcBef>
                <a:spcPct val="50000"/>
              </a:spcBef>
            </a:pPr>
            <a:endParaRPr lang="en-US" sz="2100" b="1" kern="0" dirty="0">
              <a:solidFill>
                <a:srgbClr val="000099"/>
              </a:solidFill>
              <a:latin typeface="Swis721 Cn BT"/>
            </a:endParaRPr>
          </a:p>
        </p:txBody>
      </p:sp>
      <p:sp>
        <p:nvSpPr>
          <p:cNvPr id="81924" name="TextBox 4"/>
          <p:cNvSpPr txBox="1">
            <a:spLocks noChangeArrowheads="1"/>
          </p:cNvSpPr>
          <p:nvPr/>
        </p:nvSpPr>
        <p:spPr bwMode="auto">
          <a:xfrm>
            <a:off x="2571750" y="4624830"/>
            <a:ext cx="4171950" cy="461665"/>
          </a:xfrm>
          <a:prstGeom prst="rect">
            <a:avLst/>
          </a:prstGeom>
          <a:noFill/>
          <a:ln w="9525">
            <a:noFill/>
            <a:miter lim="800000"/>
            <a:headEnd/>
            <a:tailEnd/>
          </a:ln>
        </p:spPr>
        <p:txBody>
          <a:bodyPr>
            <a:spAutoFit/>
          </a:bodyPr>
          <a:lstStyle/>
          <a:p>
            <a:pPr algn="ctr" defTabSz="685800">
              <a:spcBef>
                <a:spcPct val="50000"/>
              </a:spcBef>
            </a:pPr>
            <a:r>
              <a:rPr lang="en-US" sz="2400" b="1" kern="0" dirty="0">
                <a:solidFill>
                  <a:srgbClr val="000099"/>
                </a:solidFill>
                <a:latin typeface="Swis721 Cn BT"/>
              </a:rPr>
              <a:t>www.chesapeakebay.net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8977" y="5410200"/>
            <a:ext cx="1337495" cy="1032003"/>
          </a:xfrm>
          <a:prstGeom prst="rect">
            <a:avLst/>
          </a:prstGeom>
        </p:spPr>
      </p:pic>
    </p:spTree>
    <p:extLst>
      <p:ext uri="{BB962C8B-B14F-4D97-AF65-F5344CB8AC3E}">
        <p14:creationId xmlns:p14="http://schemas.microsoft.com/office/powerpoint/2010/main" val="3558003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01180"/>
            <a:ext cx="8915400" cy="5632311"/>
          </a:xfrm>
          <a:prstGeom prst="rect">
            <a:avLst/>
          </a:prstGeom>
          <a:noFill/>
        </p:spPr>
        <p:txBody>
          <a:bodyPr wrap="square" rtlCol="0">
            <a:spAutoFit/>
          </a:bodyPr>
          <a:lstStyle/>
          <a:p>
            <a:pPr algn="ctr"/>
            <a:r>
              <a:rPr lang="en-US" sz="6000" b="1" dirty="0"/>
              <a:t>THE BAY AND THE WATERSHED </a:t>
            </a:r>
            <a:r>
              <a:rPr lang="en-US" sz="6000" b="1" u="sng" dirty="0"/>
              <a:t>ARE</a:t>
            </a:r>
            <a:r>
              <a:rPr lang="en-US" sz="6000" b="1" dirty="0"/>
              <a:t> RESPONDING TO 30+ YEARS OF OUR INDIVIDUAL AND COLLECTIVE ACTIONS</a:t>
            </a:r>
          </a:p>
        </p:txBody>
      </p:sp>
      <p:sp>
        <p:nvSpPr>
          <p:cNvPr id="3" name="Slide Number Placeholder 2"/>
          <p:cNvSpPr>
            <a:spLocks noGrp="1"/>
          </p:cNvSpPr>
          <p:nvPr>
            <p:ph type="sldNum" sz="quarter" idx="12"/>
          </p:nvPr>
        </p:nvSpPr>
        <p:spPr/>
        <p:txBody>
          <a:bodyPr/>
          <a:lstStyle/>
          <a:p>
            <a:fld id="{028FF22C-CE0B-4172-A7F4-72D921E2FB8A}" type="slidenum">
              <a:rPr lang="en-US" smtClean="0"/>
              <a:pPr/>
              <a:t>3</a:t>
            </a:fld>
            <a:endParaRPr lang="en-US"/>
          </a:p>
        </p:txBody>
      </p:sp>
    </p:spTree>
    <p:extLst>
      <p:ext uri="{BB962C8B-B14F-4D97-AF65-F5344CB8AC3E}">
        <p14:creationId xmlns:p14="http://schemas.microsoft.com/office/powerpoint/2010/main" val="3066557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5632311"/>
          </a:xfrm>
          <a:prstGeom prst="rect">
            <a:avLst/>
          </a:prstGeom>
          <a:noFill/>
        </p:spPr>
        <p:txBody>
          <a:bodyPr wrap="square" rtlCol="0">
            <a:spAutoFit/>
          </a:bodyPr>
          <a:lstStyle/>
          <a:p>
            <a:pPr algn="ctr"/>
            <a:r>
              <a:rPr lang="en-US" sz="6000" b="1" dirty="0"/>
              <a:t>ACTIONS BY THOUSANDS OF FARMERS, MUNICIPALITIES, HOMEOWNERS ARE MAKING A DIFFERENCE</a:t>
            </a:r>
          </a:p>
        </p:txBody>
      </p:sp>
      <p:sp>
        <p:nvSpPr>
          <p:cNvPr id="3" name="Slide Number Placeholder 2"/>
          <p:cNvSpPr>
            <a:spLocks noGrp="1"/>
          </p:cNvSpPr>
          <p:nvPr>
            <p:ph type="sldNum" sz="quarter" idx="12"/>
          </p:nvPr>
        </p:nvSpPr>
        <p:spPr/>
        <p:txBody>
          <a:bodyPr/>
          <a:lstStyle/>
          <a:p>
            <a:fld id="{028FF22C-CE0B-4172-A7F4-72D921E2FB8A}" type="slidenum">
              <a:rPr lang="en-US" smtClean="0"/>
              <a:pPr/>
              <a:t>4</a:t>
            </a:fld>
            <a:endParaRPr lang="en-US"/>
          </a:p>
        </p:txBody>
      </p:sp>
    </p:spTree>
    <p:extLst>
      <p:ext uri="{BB962C8B-B14F-4D97-AF65-F5344CB8AC3E}">
        <p14:creationId xmlns:p14="http://schemas.microsoft.com/office/powerpoint/2010/main" val="300051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nvPr>
        </p:nvGraphicFramePr>
        <p:xfrm>
          <a:off x="623455" y="857251"/>
          <a:ext cx="7395728" cy="514349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28600" y="304800"/>
            <a:ext cx="8686799" cy="707886"/>
          </a:xfrm>
          <a:prstGeom prst="rect">
            <a:avLst/>
          </a:prstGeom>
          <a:noFill/>
        </p:spPr>
        <p:txBody>
          <a:bodyPr wrap="square" rtlCol="0">
            <a:spAutoFit/>
          </a:bodyPr>
          <a:lstStyle/>
          <a:p>
            <a:pPr algn="ctr"/>
            <a:r>
              <a:rPr lang="en-US" sz="2000" b="1" dirty="0">
                <a:solidFill>
                  <a:prstClr val="black"/>
                </a:solidFill>
              </a:rPr>
              <a:t>Chesapeake Bay Watershed Municipal and Industrial Wastewater Treatment Facilities Discharged Nitrogen Loads: 1985-2015</a:t>
            </a:r>
          </a:p>
        </p:txBody>
      </p:sp>
    </p:spTree>
    <p:extLst>
      <p:ext uri="{BB962C8B-B14F-4D97-AF65-F5344CB8AC3E}">
        <p14:creationId xmlns:p14="http://schemas.microsoft.com/office/powerpoint/2010/main" val="2173752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237" y="30480"/>
            <a:ext cx="5063837" cy="6553200"/>
          </a:xfrm>
          <a:prstGeom prst="rect">
            <a:avLst/>
          </a:prstGeom>
        </p:spPr>
      </p:pic>
      <p:sp>
        <p:nvSpPr>
          <p:cNvPr id="6" name="Rectangle 5"/>
          <p:cNvSpPr/>
          <p:nvPr/>
        </p:nvSpPr>
        <p:spPr>
          <a:xfrm>
            <a:off x="-13806" y="6324601"/>
            <a:ext cx="4509606" cy="143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3" name="Picture 2"/>
          <p:cNvPicPr>
            <a:picLocks noChangeAspect="1"/>
          </p:cNvPicPr>
          <p:nvPr/>
        </p:nvPicPr>
        <p:blipFill>
          <a:blip r:embed="rId4"/>
          <a:stretch>
            <a:fillRect/>
          </a:stretch>
        </p:blipFill>
        <p:spPr>
          <a:xfrm>
            <a:off x="4495800" y="30480"/>
            <a:ext cx="4732344" cy="3009900"/>
          </a:xfrm>
          <a:prstGeom prst="rect">
            <a:avLst/>
          </a:prstGeom>
        </p:spPr>
      </p:pic>
      <p:pic>
        <p:nvPicPr>
          <p:cNvPr id="4" name="Picture 3"/>
          <p:cNvPicPr>
            <a:picLocks noChangeAspect="1"/>
          </p:cNvPicPr>
          <p:nvPr/>
        </p:nvPicPr>
        <p:blipFill>
          <a:blip r:embed="rId5"/>
          <a:stretch>
            <a:fillRect/>
          </a:stretch>
        </p:blipFill>
        <p:spPr>
          <a:xfrm>
            <a:off x="4419600" y="3352800"/>
            <a:ext cx="4808544" cy="3058365"/>
          </a:xfrm>
          <a:prstGeom prst="rect">
            <a:avLst/>
          </a:prstGeom>
        </p:spPr>
      </p:pic>
      <p:sp>
        <p:nvSpPr>
          <p:cNvPr id="5" name="TextBox 4"/>
          <p:cNvSpPr txBox="1"/>
          <p:nvPr/>
        </p:nvSpPr>
        <p:spPr>
          <a:xfrm>
            <a:off x="304800" y="6019745"/>
            <a:ext cx="3657600"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rPr>
              <a:t>http://gis.chesapeakebay.net/air</a:t>
            </a:r>
          </a:p>
        </p:txBody>
      </p:sp>
      <p:sp>
        <p:nvSpPr>
          <p:cNvPr id="7" name="Rectangle 6"/>
          <p:cNvSpPr/>
          <p:nvPr/>
        </p:nvSpPr>
        <p:spPr>
          <a:xfrm>
            <a:off x="-13806" y="152400"/>
            <a:ext cx="4585806" cy="309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4191000" y="2971801"/>
            <a:ext cx="914400" cy="461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TextBox 8"/>
          <p:cNvSpPr txBox="1"/>
          <p:nvPr/>
        </p:nvSpPr>
        <p:spPr>
          <a:xfrm>
            <a:off x="3962400" y="3040380"/>
            <a:ext cx="4953000" cy="369332"/>
          </a:xfrm>
          <a:prstGeom prst="rect">
            <a:avLst/>
          </a:prstGeom>
          <a:noFill/>
        </p:spPr>
        <p:txBody>
          <a:bodyPr wrap="square" rtlCol="0">
            <a:spAutoFit/>
          </a:bodyPr>
          <a:lstStyle/>
          <a:p>
            <a:r>
              <a:rPr lang="en-US" b="1" dirty="0">
                <a:solidFill>
                  <a:prstClr val="black"/>
                </a:solidFill>
              </a:rPr>
              <a:t>35 million lbs. reduction to Bay: 1985-2015</a:t>
            </a:r>
          </a:p>
        </p:txBody>
      </p:sp>
    </p:spTree>
    <p:extLst>
      <p:ext uri="{BB962C8B-B14F-4D97-AF65-F5344CB8AC3E}">
        <p14:creationId xmlns:p14="http://schemas.microsoft.com/office/powerpoint/2010/main" val="648793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921061" y="83113"/>
            <a:ext cx="5222939" cy="6656260"/>
          </a:xfrm>
          <a:prstGeom prst="rect">
            <a:avLst/>
          </a:prstGeom>
        </p:spPr>
      </p:pic>
      <p:pic>
        <p:nvPicPr>
          <p:cNvPr id="10" name="Picture 9"/>
          <p:cNvPicPr>
            <a:picLocks noChangeAspect="1"/>
          </p:cNvPicPr>
          <p:nvPr/>
        </p:nvPicPr>
        <p:blipFill>
          <a:blip r:embed="rId3"/>
          <a:stretch>
            <a:fillRect/>
          </a:stretch>
        </p:blipFill>
        <p:spPr>
          <a:xfrm>
            <a:off x="16444" y="26773"/>
            <a:ext cx="4944523" cy="6768941"/>
          </a:xfrm>
          <a:prstGeom prst="rect">
            <a:avLst/>
          </a:prstGeom>
        </p:spPr>
      </p:pic>
    </p:spTree>
    <p:extLst>
      <p:ext uri="{BB962C8B-B14F-4D97-AF65-F5344CB8AC3E}">
        <p14:creationId xmlns:p14="http://schemas.microsoft.com/office/powerpoint/2010/main" val="1453201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762000"/>
            <a:ext cx="8305800" cy="5466748"/>
          </a:xfrm>
          <a:prstGeom prst="rect">
            <a:avLst/>
          </a:prstGeom>
        </p:spPr>
      </p:pic>
    </p:spTree>
    <p:extLst>
      <p:ext uri="{BB962C8B-B14F-4D97-AF65-F5344CB8AC3E}">
        <p14:creationId xmlns:p14="http://schemas.microsoft.com/office/powerpoint/2010/main" val="2390662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71600"/>
            <a:ext cx="4762500" cy="481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4"/>
          <p:cNvSpPr txBox="1">
            <a:spLocks noChangeArrowheads="1"/>
          </p:cNvSpPr>
          <p:nvPr/>
        </p:nvSpPr>
        <p:spPr bwMode="auto">
          <a:xfrm>
            <a:off x="762000" y="6248400"/>
            <a:ext cx="17716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fontAlgn="auto">
              <a:spcBef>
                <a:spcPct val="0"/>
              </a:spcBef>
              <a:spcAft>
                <a:spcPts val="0"/>
              </a:spcAft>
              <a:buNone/>
            </a:pPr>
            <a:r>
              <a:rPr lang="en-US" altLang="en-US" sz="900" kern="0" dirty="0"/>
              <a:t>Source: Testa, 2017 unpublished</a:t>
            </a:r>
          </a:p>
        </p:txBody>
      </p:sp>
      <p:sp>
        <p:nvSpPr>
          <p:cNvPr id="2" name="TextBox 1"/>
          <p:cNvSpPr txBox="1"/>
          <p:nvPr/>
        </p:nvSpPr>
        <p:spPr>
          <a:xfrm>
            <a:off x="1752600" y="385821"/>
            <a:ext cx="5829300" cy="830997"/>
          </a:xfrm>
          <a:prstGeom prst="rect">
            <a:avLst/>
          </a:prstGeom>
          <a:noFill/>
        </p:spPr>
        <p:txBody>
          <a:bodyPr wrap="square" rtlCol="0">
            <a:spAutoFit/>
          </a:bodyPr>
          <a:lstStyle/>
          <a:p>
            <a:pPr algn="ctr" defTabSz="685800" fontAlgn="auto">
              <a:spcBef>
                <a:spcPts val="0"/>
              </a:spcBef>
              <a:spcAft>
                <a:spcPts val="0"/>
              </a:spcAft>
            </a:pPr>
            <a:r>
              <a:rPr lang="en-US" sz="2400" b="1" kern="0" dirty="0">
                <a:solidFill>
                  <a:sysClr val="windowText" lastClr="000000"/>
                </a:solidFill>
              </a:rPr>
              <a:t>The Bay ‘s Summertime Dead Zone is Decreasing in Size!</a:t>
            </a:r>
          </a:p>
        </p:txBody>
      </p:sp>
    </p:spTree>
    <p:extLst>
      <p:ext uri="{BB962C8B-B14F-4D97-AF65-F5344CB8AC3E}">
        <p14:creationId xmlns:p14="http://schemas.microsoft.com/office/powerpoint/2010/main" val="84801641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40A69931-4CFE-4FDB-ABBF-A43CFA0287D2}">
  <ds:schemaRefs>
    <ds:schemaRef ds:uri="ESRI.ArcGIS.Mapping.OfficeIntegration.PowerPointInfo"/>
  </ds:schemaRefs>
</ds:datastoreItem>
</file>

<file path=customXml/itemProps10.xml><?xml version="1.0" encoding="utf-8"?>
<ds:datastoreItem xmlns:ds="http://schemas.openxmlformats.org/officeDocument/2006/customXml" ds:itemID="{3BCE1C20-B902-4954-81EF-4139BCE4F98A}">
  <ds:schemaRefs>
    <ds:schemaRef ds:uri="ESRI.ArcGIS.Mapping.OfficeIntegration.PowerPointInfo"/>
  </ds:schemaRefs>
</ds:datastoreItem>
</file>

<file path=customXml/itemProps11.xml><?xml version="1.0" encoding="utf-8"?>
<ds:datastoreItem xmlns:ds="http://schemas.openxmlformats.org/officeDocument/2006/customXml" ds:itemID="{CBF7E901-32F3-4DE8-9E03-997A65F62AB5}">
  <ds:schemaRefs>
    <ds:schemaRef ds:uri="ESRI.ArcGIS.Mapping.OfficeIntegration.PowerPointInfo"/>
  </ds:schemaRefs>
</ds:datastoreItem>
</file>

<file path=customXml/itemProps12.xml><?xml version="1.0" encoding="utf-8"?>
<ds:datastoreItem xmlns:ds="http://schemas.openxmlformats.org/officeDocument/2006/customXml" ds:itemID="{18EB426C-2A42-4FA9-A4FC-F86D6E483449}">
  <ds:schemaRefs>
    <ds:schemaRef ds:uri="ESRI.ArcGIS.Mapping.OfficeIntegration.PowerPointInfo"/>
  </ds:schemaRefs>
</ds:datastoreItem>
</file>

<file path=customXml/itemProps13.xml><?xml version="1.0" encoding="utf-8"?>
<ds:datastoreItem xmlns:ds="http://schemas.openxmlformats.org/officeDocument/2006/customXml" ds:itemID="{ED3C5630-08E4-4CA9-A659-C81E21A5BBE3}">
  <ds:schemaRefs>
    <ds:schemaRef ds:uri="ESRI.ArcGIS.Mapping.OfficeIntegration.PowerPointInfo"/>
  </ds:schemaRefs>
</ds:datastoreItem>
</file>

<file path=customXml/itemProps14.xml><?xml version="1.0" encoding="utf-8"?>
<ds:datastoreItem xmlns:ds="http://schemas.openxmlformats.org/officeDocument/2006/customXml" ds:itemID="{6545247E-76F4-4578-974A-8C7B0265B53E}">
  <ds:schemaRefs>
    <ds:schemaRef ds:uri="ESRI.ArcGIS.Mapping.OfficeIntegration.PowerPointInfo"/>
  </ds:schemaRefs>
</ds:datastoreItem>
</file>

<file path=customXml/itemProps15.xml><?xml version="1.0" encoding="utf-8"?>
<ds:datastoreItem xmlns:ds="http://schemas.openxmlformats.org/officeDocument/2006/customXml" ds:itemID="{96A4D176-D5D2-45F6-87D6-AC99CBF2532B}">
  <ds:schemaRefs>
    <ds:schemaRef ds:uri="ESRI.ArcGIS.Mapping.OfficeIntegration.PowerPointInfo"/>
  </ds:schemaRefs>
</ds:datastoreItem>
</file>

<file path=customXml/itemProps16.xml><?xml version="1.0" encoding="utf-8"?>
<ds:datastoreItem xmlns:ds="http://schemas.openxmlformats.org/officeDocument/2006/customXml" ds:itemID="{3653B653-E49F-4369-87D5-119A437F7A4D}">
  <ds:schemaRefs>
    <ds:schemaRef ds:uri="ESRI.ArcGIS.Mapping.OfficeIntegration.PowerPointInfo"/>
  </ds:schemaRefs>
</ds:datastoreItem>
</file>

<file path=customXml/itemProps17.xml><?xml version="1.0" encoding="utf-8"?>
<ds:datastoreItem xmlns:ds="http://schemas.openxmlformats.org/officeDocument/2006/customXml" ds:itemID="{781F26E6-82ED-42DC-B444-C0625FEC490C}">
  <ds:schemaRefs>
    <ds:schemaRef ds:uri="ESRI.ArcGIS.Mapping.OfficeIntegration.PowerPointInfo"/>
  </ds:schemaRefs>
</ds:datastoreItem>
</file>

<file path=customXml/itemProps18.xml><?xml version="1.0" encoding="utf-8"?>
<ds:datastoreItem xmlns:ds="http://schemas.openxmlformats.org/officeDocument/2006/customXml" ds:itemID="{D0F80DC8-CD49-494C-8E1F-4666042D29EA}">
  <ds:schemaRefs>
    <ds:schemaRef ds:uri="ESRI.ArcGIS.Mapping.OfficeIntegration.PowerPointInfo"/>
  </ds:schemaRefs>
</ds:datastoreItem>
</file>

<file path=customXml/itemProps19.xml><?xml version="1.0" encoding="utf-8"?>
<ds:datastoreItem xmlns:ds="http://schemas.openxmlformats.org/officeDocument/2006/customXml" ds:itemID="{DBB318D2-06B7-4A30-A9F8-1B251C7509AB}">
  <ds:schemaRefs>
    <ds:schemaRef ds:uri="ESRI.ArcGIS.Mapping.OfficeIntegration.PowerPointInfo"/>
  </ds:schemaRefs>
</ds:datastoreItem>
</file>

<file path=customXml/itemProps2.xml><?xml version="1.0" encoding="utf-8"?>
<ds:datastoreItem xmlns:ds="http://schemas.openxmlformats.org/officeDocument/2006/customXml" ds:itemID="{34158971-A980-4BBF-8518-41C25885E58D}">
  <ds:schemaRefs>
    <ds:schemaRef ds:uri="ESRI.ArcGIS.Mapping.OfficeIntegration.PowerPointInfo"/>
  </ds:schemaRefs>
</ds:datastoreItem>
</file>

<file path=customXml/itemProps20.xml><?xml version="1.0" encoding="utf-8"?>
<ds:datastoreItem xmlns:ds="http://schemas.openxmlformats.org/officeDocument/2006/customXml" ds:itemID="{727E6C9E-4875-43E6-B10C-09978B0D2FA8}">
  <ds:schemaRefs>
    <ds:schemaRef ds:uri="ESRI.ArcGIS.Mapping.OfficeIntegration.PowerPointInfo"/>
  </ds:schemaRefs>
</ds:datastoreItem>
</file>

<file path=customXml/itemProps21.xml><?xml version="1.0" encoding="utf-8"?>
<ds:datastoreItem xmlns:ds="http://schemas.openxmlformats.org/officeDocument/2006/customXml" ds:itemID="{3E0E85F8-7967-4428-AC08-657F8ABEFA98}">
  <ds:schemaRefs>
    <ds:schemaRef ds:uri="ESRI.ArcGIS.Mapping.OfficeIntegration.PowerPointInfo"/>
  </ds:schemaRefs>
</ds:datastoreItem>
</file>

<file path=customXml/itemProps22.xml><?xml version="1.0" encoding="utf-8"?>
<ds:datastoreItem xmlns:ds="http://schemas.openxmlformats.org/officeDocument/2006/customXml" ds:itemID="{0F90C9E3-70CE-4E5C-8BAD-604C13BBB314}">
  <ds:schemaRefs>
    <ds:schemaRef ds:uri="ESRI.ArcGIS.Mapping.OfficeIntegration.PowerPointInfo"/>
  </ds:schemaRefs>
</ds:datastoreItem>
</file>

<file path=customXml/itemProps23.xml><?xml version="1.0" encoding="utf-8"?>
<ds:datastoreItem xmlns:ds="http://schemas.openxmlformats.org/officeDocument/2006/customXml" ds:itemID="{33A79637-F8A9-46B5-A482-8CADE1F514CE}">
  <ds:schemaRefs>
    <ds:schemaRef ds:uri="ESRI.ArcGIS.Mapping.OfficeIntegration.PowerPointInfo"/>
  </ds:schemaRefs>
</ds:datastoreItem>
</file>

<file path=customXml/itemProps24.xml><?xml version="1.0" encoding="utf-8"?>
<ds:datastoreItem xmlns:ds="http://schemas.openxmlformats.org/officeDocument/2006/customXml" ds:itemID="{177DA354-DE9A-4331-9C3E-3584C34F5A52}">
  <ds:schemaRefs>
    <ds:schemaRef ds:uri="ESRI.ArcGIS.Mapping.OfficeIntegration.PowerPointInfo"/>
  </ds:schemaRefs>
</ds:datastoreItem>
</file>

<file path=customXml/itemProps25.xml><?xml version="1.0" encoding="utf-8"?>
<ds:datastoreItem xmlns:ds="http://schemas.openxmlformats.org/officeDocument/2006/customXml" ds:itemID="{02405C87-4181-48B6-99FB-FE804C5039E5}">
  <ds:schemaRefs>
    <ds:schemaRef ds:uri="ESRI.ArcGIS.Mapping.OfficeIntegration.PowerPointInfo"/>
  </ds:schemaRefs>
</ds:datastoreItem>
</file>

<file path=customXml/itemProps26.xml><?xml version="1.0" encoding="utf-8"?>
<ds:datastoreItem xmlns:ds="http://schemas.openxmlformats.org/officeDocument/2006/customXml" ds:itemID="{87485032-8EF1-45D7-9992-5AFCB8B152A1}">
  <ds:schemaRefs>
    <ds:schemaRef ds:uri="ESRI.ArcGIS.Mapping.OfficeIntegration.PowerPointInfo"/>
  </ds:schemaRefs>
</ds:datastoreItem>
</file>

<file path=customXml/itemProps27.xml><?xml version="1.0" encoding="utf-8"?>
<ds:datastoreItem xmlns:ds="http://schemas.openxmlformats.org/officeDocument/2006/customXml" ds:itemID="{07E44869-A0E7-4F13-A473-E7F6C49D4F51}">
  <ds:schemaRefs>
    <ds:schemaRef ds:uri="ESRI.ArcGIS.Mapping.OfficeIntegration.PowerPointInfo"/>
  </ds:schemaRefs>
</ds:datastoreItem>
</file>

<file path=customXml/itemProps28.xml><?xml version="1.0" encoding="utf-8"?>
<ds:datastoreItem xmlns:ds="http://schemas.openxmlformats.org/officeDocument/2006/customXml" ds:itemID="{B679BA75-B564-4184-B0B2-67550CEA39A8}">
  <ds:schemaRefs>
    <ds:schemaRef ds:uri="ESRI.ArcGIS.Mapping.OfficeIntegration.PowerPointInfo"/>
  </ds:schemaRefs>
</ds:datastoreItem>
</file>

<file path=customXml/itemProps29.xml><?xml version="1.0" encoding="utf-8"?>
<ds:datastoreItem xmlns:ds="http://schemas.openxmlformats.org/officeDocument/2006/customXml" ds:itemID="{18EB17C0-B351-4535-B3C3-971895164148}">
  <ds:schemaRefs>
    <ds:schemaRef ds:uri="ESRI.ArcGIS.Mapping.OfficeIntegration.PowerPointInfo"/>
  </ds:schemaRefs>
</ds:datastoreItem>
</file>

<file path=customXml/itemProps3.xml><?xml version="1.0" encoding="utf-8"?>
<ds:datastoreItem xmlns:ds="http://schemas.openxmlformats.org/officeDocument/2006/customXml" ds:itemID="{AB51A222-6CFB-41F1-B153-D82F875CA8F2}">
  <ds:schemaRefs>
    <ds:schemaRef ds:uri="ESRI.ArcGIS.Mapping.OfficeIntegration.PowerPointInfo"/>
  </ds:schemaRefs>
</ds:datastoreItem>
</file>

<file path=customXml/itemProps30.xml><?xml version="1.0" encoding="utf-8"?>
<ds:datastoreItem xmlns:ds="http://schemas.openxmlformats.org/officeDocument/2006/customXml" ds:itemID="{6A7496A3-74F7-4C98-B2D0-3BE35CF4D000}">
  <ds:schemaRefs>
    <ds:schemaRef ds:uri="ESRI.ArcGIS.Mapping.OfficeIntegration.PowerPointInfo"/>
  </ds:schemaRefs>
</ds:datastoreItem>
</file>

<file path=customXml/itemProps31.xml><?xml version="1.0" encoding="utf-8"?>
<ds:datastoreItem xmlns:ds="http://schemas.openxmlformats.org/officeDocument/2006/customXml" ds:itemID="{4633C0F2-3AD1-4956-BC16-BF991AAD52AE}">
  <ds:schemaRefs>
    <ds:schemaRef ds:uri="ESRI.ArcGIS.Mapping.OfficeIntegration.PowerPointInfo"/>
  </ds:schemaRefs>
</ds:datastoreItem>
</file>

<file path=customXml/itemProps32.xml><?xml version="1.0" encoding="utf-8"?>
<ds:datastoreItem xmlns:ds="http://schemas.openxmlformats.org/officeDocument/2006/customXml" ds:itemID="{75C033BE-D178-4865-8B16-709275D04B29}">
  <ds:schemaRefs>
    <ds:schemaRef ds:uri="ESRI.ArcGIS.Mapping.OfficeIntegration.PowerPointInfo"/>
  </ds:schemaRefs>
</ds:datastoreItem>
</file>

<file path=customXml/itemProps33.xml><?xml version="1.0" encoding="utf-8"?>
<ds:datastoreItem xmlns:ds="http://schemas.openxmlformats.org/officeDocument/2006/customXml" ds:itemID="{AB20F876-7973-4113-9E49-4FD964D518F1}">
  <ds:schemaRefs>
    <ds:schemaRef ds:uri="ESRI.ArcGIS.Mapping.OfficeIntegration.PowerPointInfo"/>
  </ds:schemaRefs>
</ds:datastoreItem>
</file>

<file path=customXml/itemProps34.xml><?xml version="1.0" encoding="utf-8"?>
<ds:datastoreItem xmlns:ds="http://schemas.openxmlformats.org/officeDocument/2006/customXml" ds:itemID="{2CE22497-FE1D-4DA0-8F38-428B051850B6}">
  <ds:schemaRefs>
    <ds:schemaRef ds:uri="ESRI.ArcGIS.Mapping.OfficeIntegration.PowerPointInfo"/>
  </ds:schemaRefs>
</ds:datastoreItem>
</file>

<file path=customXml/itemProps35.xml><?xml version="1.0" encoding="utf-8"?>
<ds:datastoreItem xmlns:ds="http://schemas.openxmlformats.org/officeDocument/2006/customXml" ds:itemID="{B04DC1EE-CF5F-42E5-BC81-0CFB318C65A0}">
  <ds:schemaRefs>
    <ds:schemaRef ds:uri="ESRI.ArcGIS.Mapping.OfficeIntegration.PowerPointInfo"/>
  </ds:schemaRefs>
</ds:datastoreItem>
</file>

<file path=customXml/itemProps36.xml><?xml version="1.0" encoding="utf-8"?>
<ds:datastoreItem xmlns:ds="http://schemas.openxmlformats.org/officeDocument/2006/customXml" ds:itemID="{CE845BD4-33A8-4431-B5DC-E9054566D1B6}">
  <ds:schemaRefs>
    <ds:schemaRef ds:uri="ESRI.ArcGIS.Mapping.OfficeIntegration.PowerPointInfo"/>
  </ds:schemaRefs>
</ds:datastoreItem>
</file>

<file path=customXml/itemProps37.xml><?xml version="1.0" encoding="utf-8"?>
<ds:datastoreItem xmlns:ds="http://schemas.openxmlformats.org/officeDocument/2006/customXml" ds:itemID="{34101D4A-C16A-46E7-AFA6-E4DE00AE6659}">
  <ds:schemaRefs>
    <ds:schemaRef ds:uri="ESRI.ArcGIS.Mapping.OfficeIntegration.PowerPointInfo"/>
  </ds:schemaRefs>
</ds:datastoreItem>
</file>

<file path=customXml/itemProps38.xml><?xml version="1.0" encoding="utf-8"?>
<ds:datastoreItem xmlns:ds="http://schemas.openxmlformats.org/officeDocument/2006/customXml" ds:itemID="{71F71FAD-0E91-4C28-98B1-5C8AEEB8BFE9}">
  <ds:schemaRefs>
    <ds:schemaRef ds:uri="ESRI.ArcGIS.Mapping.OfficeIntegration.PowerPointInfo"/>
  </ds:schemaRefs>
</ds:datastoreItem>
</file>

<file path=customXml/itemProps39.xml><?xml version="1.0" encoding="utf-8"?>
<ds:datastoreItem xmlns:ds="http://schemas.openxmlformats.org/officeDocument/2006/customXml" ds:itemID="{95D44344-BCB2-426C-B634-674C84A739F8}">
  <ds:schemaRefs>
    <ds:schemaRef ds:uri="ESRI.ArcGIS.Mapping.OfficeIntegration.PowerPointInfo"/>
  </ds:schemaRefs>
</ds:datastoreItem>
</file>

<file path=customXml/itemProps4.xml><?xml version="1.0" encoding="utf-8"?>
<ds:datastoreItem xmlns:ds="http://schemas.openxmlformats.org/officeDocument/2006/customXml" ds:itemID="{ED856346-9828-4C86-B8FA-C40AAF9E3061}">
  <ds:schemaRefs>
    <ds:schemaRef ds:uri="ESRI.ArcGIS.Mapping.OfficeIntegration.PowerPointInfo"/>
  </ds:schemaRefs>
</ds:datastoreItem>
</file>

<file path=customXml/itemProps40.xml><?xml version="1.0" encoding="utf-8"?>
<ds:datastoreItem xmlns:ds="http://schemas.openxmlformats.org/officeDocument/2006/customXml" ds:itemID="{04F43061-7321-442D-AF94-F9E7B178EC18}">
  <ds:schemaRefs>
    <ds:schemaRef ds:uri="ESRI.ArcGIS.Mapping.OfficeIntegration.PowerPointInfo"/>
  </ds:schemaRefs>
</ds:datastoreItem>
</file>

<file path=customXml/itemProps41.xml><?xml version="1.0" encoding="utf-8"?>
<ds:datastoreItem xmlns:ds="http://schemas.openxmlformats.org/officeDocument/2006/customXml" ds:itemID="{FE0E3074-4F3C-423E-B674-F0227B69F60B}">
  <ds:schemaRefs>
    <ds:schemaRef ds:uri="ESRI.ArcGIS.Mapping.OfficeIntegration.PowerPointInfo"/>
  </ds:schemaRefs>
</ds:datastoreItem>
</file>

<file path=customXml/itemProps42.xml><?xml version="1.0" encoding="utf-8"?>
<ds:datastoreItem xmlns:ds="http://schemas.openxmlformats.org/officeDocument/2006/customXml" ds:itemID="{DD87FF45-792E-46A9-AC08-4D715DC50397}">
  <ds:schemaRefs>
    <ds:schemaRef ds:uri="ESRI.ArcGIS.Mapping.OfficeIntegration.PowerPointInfo"/>
  </ds:schemaRefs>
</ds:datastoreItem>
</file>

<file path=customXml/itemProps43.xml><?xml version="1.0" encoding="utf-8"?>
<ds:datastoreItem xmlns:ds="http://schemas.openxmlformats.org/officeDocument/2006/customXml" ds:itemID="{42065E0A-096C-457D-B85C-8B9FBDD80A31}">
  <ds:schemaRefs>
    <ds:schemaRef ds:uri="ESRI.ArcGIS.Mapping.OfficeIntegration.PowerPointInfo"/>
  </ds:schemaRefs>
</ds:datastoreItem>
</file>

<file path=customXml/itemProps44.xml><?xml version="1.0" encoding="utf-8"?>
<ds:datastoreItem xmlns:ds="http://schemas.openxmlformats.org/officeDocument/2006/customXml" ds:itemID="{1F0A322C-BD5A-4C88-93FD-846850EA989E}">
  <ds:schemaRefs>
    <ds:schemaRef ds:uri="ESRI.ArcGIS.Mapping.OfficeIntegration.PowerPointInfo"/>
  </ds:schemaRefs>
</ds:datastoreItem>
</file>

<file path=customXml/itemProps45.xml><?xml version="1.0" encoding="utf-8"?>
<ds:datastoreItem xmlns:ds="http://schemas.openxmlformats.org/officeDocument/2006/customXml" ds:itemID="{6815F403-BC4A-4594-90BD-56E6D67CFF0A}">
  <ds:schemaRefs>
    <ds:schemaRef ds:uri="ESRI.ArcGIS.Mapping.OfficeIntegration.PowerPointInfo"/>
  </ds:schemaRefs>
</ds:datastoreItem>
</file>

<file path=customXml/itemProps46.xml><?xml version="1.0" encoding="utf-8"?>
<ds:datastoreItem xmlns:ds="http://schemas.openxmlformats.org/officeDocument/2006/customXml" ds:itemID="{8FD585F1-CA49-40A4-A4D1-2228B1DF610B}">
  <ds:schemaRefs>
    <ds:schemaRef ds:uri="ESRI.ArcGIS.Mapping.OfficeIntegration.PowerPointInfo"/>
  </ds:schemaRefs>
</ds:datastoreItem>
</file>

<file path=customXml/itemProps5.xml><?xml version="1.0" encoding="utf-8"?>
<ds:datastoreItem xmlns:ds="http://schemas.openxmlformats.org/officeDocument/2006/customXml" ds:itemID="{D0869500-E999-4212-989F-8BC077A38938}">
  <ds:schemaRefs>
    <ds:schemaRef ds:uri="ESRI.ArcGIS.Mapping.OfficeIntegration.PowerPointInfo"/>
  </ds:schemaRefs>
</ds:datastoreItem>
</file>

<file path=customXml/itemProps6.xml><?xml version="1.0" encoding="utf-8"?>
<ds:datastoreItem xmlns:ds="http://schemas.openxmlformats.org/officeDocument/2006/customXml" ds:itemID="{5CFB676C-F66A-460E-85F9-AEAF01810841}">
  <ds:schemaRefs>
    <ds:schemaRef ds:uri="ESRI.ArcGIS.Mapping.OfficeIntegration.PowerPointInfo"/>
  </ds:schemaRefs>
</ds:datastoreItem>
</file>

<file path=customXml/itemProps7.xml><?xml version="1.0" encoding="utf-8"?>
<ds:datastoreItem xmlns:ds="http://schemas.openxmlformats.org/officeDocument/2006/customXml" ds:itemID="{D450B1A3-5EA5-45E9-AD9B-7DC60979D141}">
  <ds:schemaRefs>
    <ds:schemaRef ds:uri="ESRI.ArcGIS.Mapping.OfficeIntegration.PowerPointInfo"/>
  </ds:schemaRefs>
</ds:datastoreItem>
</file>

<file path=customXml/itemProps8.xml><?xml version="1.0" encoding="utf-8"?>
<ds:datastoreItem xmlns:ds="http://schemas.openxmlformats.org/officeDocument/2006/customXml" ds:itemID="{6ADF0DBC-12DA-4B50-ACF8-E3163AC925B8}">
  <ds:schemaRefs>
    <ds:schemaRef ds:uri="ESRI.ArcGIS.Mapping.OfficeIntegration.PowerPointInfo"/>
  </ds:schemaRefs>
</ds:datastoreItem>
</file>

<file path=customXml/itemProps9.xml><?xml version="1.0" encoding="utf-8"?>
<ds:datastoreItem xmlns:ds="http://schemas.openxmlformats.org/officeDocument/2006/customXml" ds:itemID="{0B07B769-39CA-4E60-8EB3-5B1AFE0D348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22302</TotalTime>
  <Words>799</Words>
  <Application>Microsoft Office PowerPoint</Application>
  <PresentationFormat>On-screen Show (4:3)</PresentationFormat>
  <Paragraphs>216</Paragraphs>
  <Slides>29</Slides>
  <Notes>5</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29</vt:i4>
      </vt:variant>
    </vt:vector>
  </HeadingPairs>
  <TitlesOfParts>
    <vt:vector size="45" baseType="lpstr">
      <vt:lpstr>Arial</vt:lpstr>
      <vt:lpstr>Calibri</vt:lpstr>
      <vt:lpstr>Calibri Light</vt:lpstr>
      <vt:lpstr>Swis721 Cn BT</vt:lpstr>
      <vt:lpstr>Wingdings</vt:lpstr>
      <vt:lpstr>Default Design</vt:lpstr>
      <vt:lpstr>5_Office Theme</vt:lpstr>
      <vt:lpstr>1_Office Theme</vt:lpstr>
      <vt:lpstr>2_Office Theme</vt:lpstr>
      <vt:lpstr>6_Office Theme</vt:lpstr>
      <vt:lpstr>3_Office Theme</vt:lpstr>
      <vt:lpstr>4_Office Theme</vt:lpstr>
      <vt:lpstr>8_Office Theme</vt:lpstr>
      <vt:lpstr>9_Office Theme</vt:lpstr>
      <vt:lpstr>10_Office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Administrator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dlmoyer</dc:creator>
  <cp:lastModifiedBy>Batiuk, Rich</cp:lastModifiedBy>
  <cp:revision>1004</cp:revision>
  <cp:lastPrinted>2016-05-18T12:29:55Z</cp:lastPrinted>
  <dcterms:created xsi:type="dcterms:W3CDTF">2008-06-12T14:18:54Z</dcterms:created>
  <dcterms:modified xsi:type="dcterms:W3CDTF">2017-05-25T11:36:08Z</dcterms:modified>
</cp:coreProperties>
</file>