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7" r:id="rId2"/>
    <p:sldId id="293" r:id="rId3"/>
    <p:sldId id="262" r:id="rId4"/>
    <p:sldId id="290" r:id="rId5"/>
    <p:sldId id="294" r:id="rId6"/>
    <p:sldId id="286" r:id="rId7"/>
    <p:sldId id="289" r:id="rId8"/>
    <p:sldId id="291" r:id="rId9"/>
    <p:sldId id="272" r:id="rId10"/>
    <p:sldId id="27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nica Billger" initials="MB" lastIdx="2" clrIdx="0">
    <p:extLst>
      <p:ext uri="{19B8F6BF-5375-455C-9EA6-DF929625EA0E}">
        <p15:presenceInfo xmlns:p15="http://schemas.microsoft.com/office/powerpoint/2012/main" userId="S-1-5-21-2523723298-3938983628-2934364971-12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7F3F7"/>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7" autoAdjust="0"/>
    <p:restoredTop sz="78481" autoAdjust="0"/>
  </p:normalViewPr>
  <p:slideViewPr>
    <p:cSldViewPr snapToGrid="0">
      <p:cViewPr varScale="1">
        <p:scale>
          <a:sx n="58" d="100"/>
          <a:sy n="58" d="100"/>
        </p:scale>
        <p:origin x="516" y="66"/>
      </p:cViewPr>
      <p:guideLst/>
    </p:cSldViewPr>
  </p:slideViewPr>
  <p:notesTextViewPr>
    <p:cViewPr>
      <p:scale>
        <a:sx n="1" d="1"/>
        <a:sy n="1" d="1"/>
      </p:scale>
      <p:origin x="0" y="0"/>
    </p:cViewPr>
  </p:notesTextViewPr>
  <p:notesViewPr>
    <p:cSldViewPr snapToGrid="0">
      <p:cViewPr varScale="1">
        <p:scale>
          <a:sx n="36" d="100"/>
          <a:sy n="36" d="100"/>
        </p:scale>
        <p:origin x="2256"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D1020A-F5D5-447B-AD19-8213D7EBB599}"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BB973319-F978-4A78-80B1-C15796503CF6}">
      <dgm:prSet phldrT="[Text]"/>
      <dgm:spPr/>
      <dgm:t>
        <a:bodyPr/>
        <a:lstStyle/>
        <a:p>
          <a:r>
            <a:rPr lang="en-US" dirty="0" smtClean="0"/>
            <a:t>LISTEN</a:t>
          </a:r>
          <a:endParaRPr lang="en-US" dirty="0"/>
        </a:p>
      </dgm:t>
    </dgm:pt>
    <dgm:pt modelId="{3EACBD21-1D81-4085-90D6-CE6D9F0ECBC0}" type="parTrans" cxnId="{7BC9BB65-A119-45B8-A28F-813EA5683A54}">
      <dgm:prSet/>
      <dgm:spPr/>
      <dgm:t>
        <a:bodyPr/>
        <a:lstStyle/>
        <a:p>
          <a:endParaRPr lang="en-US"/>
        </a:p>
      </dgm:t>
    </dgm:pt>
    <dgm:pt modelId="{483A5A91-322F-4B8B-8AD0-1EA11BFD70D6}" type="sibTrans" cxnId="{7BC9BB65-A119-45B8-A28F-813EA5683A54}">
      <dgm:prSet/>
      <dgm:spPr/>
      <dgm:t>
        <a:bodyPr/>
        <a:lstStyle/>
        <a:p>
          <a:endParaRPr lang="en-US"/>
        </a:p>
      </dgm:t>
    </dgm:pt>
    <dgm:pt modelId="{63B19941-34EE-4052-B0C9-4C3804B69E1C}">
      <dgm:prSet phldrT="[Text]"/>
      <dgm:spPr/>
      <dgm:t>
        <a:bodyPr/>
        <a:lstStyle/>
        <a:p>
          <a:r>
            <a:rPr lang="en-US" dirty="0" smtClean="0"/>
            <a:t>CONNECT</a:t>
          </a:r>
          <a:endParaRPr lang="en-US" dirty="0"/>
        </a:p>
      </dgm:t>
    </dgm:pt>
    <dgm:pt modelId="{68B40715-29D6-4309-AE1B-7AEFDF668031}" type="parTrans" cxnId="{FB72932A-057C-4E80-A7EB-B013C1DB3DE3}">
      <dgm:prSet/>
      <dgm:spPr/>
      <dgm:t>
        <a:bodyPr/>
        <a:lstStyle/>
        <a:p>
          <a:endParaRPr lang="en-US"/>
        </a:p>
      </dgm:t>
    </dgm:pt>
    <dgm:pt modelId="{F704AD77-7C90-4664-898C-37BD8AEDC2E5}" type="sibTrans" cxnId="{FB72932A-057C-4E80-A7EB-B013C1DB3DE3}">
      <dgm:prSet/>
      <dgm:spPr/>
      <dgm:t>
        <a:bodyPr/>
        <a:lstStyle/>
        <a:p>
          <a:endParaRPr lang="en-US"/>
        </a:p>
      </dgm:t>
    </dgm:pt>
    <dgm:pt modelId="{D1FA8479-665B-489F-8E8D-832B495FB440}">
      <dgm:prSet phldrT="[Text]"/>
      <dgm:spPr/>
      <dgm:t>
        <a:bodyPr/>
        <a:lstStyle/>
        <a:p>
          <a:r>
            <a:rPr lang="en-US" dirty="0" smtClean="0"/>
            <a:t>ACT</a:t>
          </a:r>
          <a:endParaRPr lang="en-US" dirty="0"/>
        </a:p>
      </dgm:t>
    </dgm:pt>
    <dgm:pt modelId="{45CE14A5-C3F3-4C6B-AAC0-EB0BF8A90AFD}" type="parTrans" cxnId="{72FD6156-90C2-47F1-9BCC-14768DCC4E09}">
      <dgm:prSet/>
      <dgm:spPr/>
      <dgm:t>
        <a:bodyPr/>
        <a:lstStyle/>
        <a:p>
          <a:endParaRPr lang="en-US"/>
        </a:p>
      </dgm:t>
    </dgm:pt>
    <dgm:pt modelId="{9D967117-D7A2-4761-9B7F-EB6E27C9D884}" type="sibTrans" cxnId="{72FD6156-90C2-47F1-9BCC-14768DCC4E09}">
      <dgm:prSet/>
      <dgm:spPr/>
      <dgm:t>
        <a:bodyPr/>
        <a:lstStyle/>
        <a:p>
          <a:endParaRPr lang="en-US"/>
        </a:p>
      </dgm:t>
    </dgm:pt>
    <dgm:pt modelId="{92B447EB-6E7C-4563-8F63-01CCA42672B9}">
      <dgm:prSet phldrT="[Text]"/>
      <dgm:spPr/>
      <dgm:t>
        <a:bodyPr/>
        <a:lstStyle/>
        <a:p>
          <a:r>
            <a:rPr lang="en-US" dirty="0" smtClean="0"/>
            <a:t>SUSTAIN</a:t>
          </a:r>
          <a:endParaRPr lang="en-US" dirty="0"/>
        </a:p>
      </dgm:t>
    </dgm:pt>
    <dgm:pt modelId="{B3306CE0-DEFB-42B9-8E57-A26B8CB9CB30}" type="parTrans" cxnId="{D820419C-B379-4F8D-A061-2C3F509BBF65}">
      <dgm:prSet/>
      <dgm:spPr/>
      <dgm:t>
        <a:bodyPr/>
        <a:lstStyle/>
        <a:p>
          <a:endParaRPr lang="en-US"/>
        </a:p>
      </dgm:t>
    </dgm:pt>
    <dgm:pt modelId="{B9E2BF1D-1261-4F54-9EA7-55CB87283568}" type="sibTrans" cxnId="{D820419C-B379-4F8D-A061-2C3F509BBF65}">
      <dgm:prSet/>
      <dgm:spPr/>
      <dgm:t>
        <a:bodyPr/>
        <a:lstStyle/>
        <a:p>
          <a:endParaRPr lang="en-US"/>
        </a:p>
      </dgm:t>
    </dgm:pt>
    <dgm:pt modelId="{EA8F8C4E-166F-49B6-850D-02D870135E80}">
      <dgm:prSet phldrT="[Text]"/>
      <dgm:spPr/>
      <dgm:t>
        <a:bodyPr/>
        <a:lstStyle/>
        <a:p>
          <a:r>
            <a:rPr lang="en-US" dirty="0" smtClean="0"/>
            <a:t>LEARN</a:t>
          </a:r>
          <a:endParaRPr lang="en-US" dirty="0"/>
        </a:p>
      </dgm:t>
    </dgm:pt>
    <dgm:pt modelId="{50E01C2D-B4DE-48CD-B21D-687BB0BDD55A}" type="parTrans" cxnId="{87AD8326-C784-4205-8D71-51B775CD718E}">
      <dgm:prSet/>
      <dgm:spPr/>
      <dgm:t>
        <a:bodyPr/>
        <a:lstStyle/>
        <a:p>
          <a:endParaRPr lang="en-US"/>
        </a:p>
      </dgm:t>
    </dgm:pt>
    <dgm:pt modelId="{E8538BA0-4FE7-4A6B-BA75-CBF4169C1747}" type="sibTrans" cxnId="{87AD8326-C784-4205-8D71-51B775CD718E}">
      <dgm:prSet/>
      <dgm:spPr/>
      <dgm:t>
        <a:bodyPr/>
        <a:lstStyle/>
        <a:p>
          <a:endParaRPr lang="en-US"/>
        </a:p>
      </dgm:t>
    </dgm:pt>
    <dgm:pt modelId="{D7BC5B2E-6B01-4352-A622-F60A68DF730C}" type="pres">
      <dgm:prSet presAssocID="{6ED1020A-F5D5-447B-AD19-8213D7EBB599}" presName="cycle" presStyleCnt="0">
        <dgm:presLayoutVars>
          <dgm:dir/>
          <dgm:resizeHandles val="exact"/>
        </dgm:presLayoutVars>
      </dgm:prSet>
      <dgm:spPr/>
      <dgm:t>
        <a:bodyPr/>
        <a:lstStyle/>
        <a:p>
          <a:endParaRPr lang="en-US"/>
        </a:p>
      </dgm:t>
    </dgm:pt>
    <dgm:pt modelId="{04647910-9FA5-49F8-9CFD-59D018695E87}" type="pres">
      <dgm:prSet presAssocID="{BB973319-F978-4A78-80B1-C15796503CF6}" presName="dummy" presStyleCnt="0"/>
      <dgm:spPr/>
    </dgm:pt>
    <dgm:pt modelId="{A12C1920-3CD5-4BF5-938B-3095554BF3A4}" type="pres">
      <dgm:prSet presAssocID="{BB973319-F978-4A78-80B1-C15796503CF6}" presName="node" presStyleLbl="revTx" presStyleIdx="0" presStyleCnt="5">
        <dgm:presLayoutVars>
          <dgm:bulletEnabled val="1"/>
        </dgm:presLayoutVars>
      </dgm:prSet>
      <dgm:spPr/>
      <dgm:t>
        <a:bodyPr/>
        <a:lstStyle/>
        <a:p>
          <a:endParaRPr lang="en-US"/>
        </a:p>
      </dgm:t>
    </dgm:pt>
    <dgm:pt modelId="{90C59C41-04D9-4651-B6FC-41645376E3D2}" type="pres">
      <dgm:prSet presAssocID="{483A5A91-322F-4B8B-8AD0-1EA11BFD70D6}" presName="sibTrans" presStyleLbl="node1" presStyleIdx="0" presStyleCnt="5"/>
      <dgm:spPr/>
      <dgm:t>
        <a:bodyPr/>
        <a:lstStyle/>
        <a:p>
          <a:endParaRPr lang="en-US"/>
        </a:p>
      </dgm:t>
    </dgm:pt>
    <dgm:pt modelId="{0E428CC9-6BFF-4520-9B51-A9991BCBB571}" type="pres">
      <dgm:prSet presAssocID="{63B19941-34EE-4052-B0C9-4C3804B69E1C}" presName="dummy" presStyleCnt="0"/>
      <dgm:spPr/>
    </dgm:pt>
    <dgm:pt modelId="{BCD22462-3B30-4EB3-8B55-514DEB273054}" type="pres">
      <dgm:prSet presAssocID="{63B19941-34EE-4052-B0C9-4C3804B69E1C}" presName="node" presStyleLbl="revTx" presStyleIdx="1" presStyleCnt="5">
        <dgm:presLayoutVars>
          <dgm:bulletEnabled val="1"/>
        </dgm:presLayoutVars>
      </dgm:prSet>
      <dgm:spPr/>
      <dgm:t>
        <a:bodyPr/>
        <a:lstStyle/>
        <a:p>
          <a:endParaRPr lang="en-US"/>
        </a:p>
      </dgm:t>
    </dgm:pt>
    <dgm:pt modelId="{9FB7FB68-9E8C-434B-B51C-CEF172B0CB90}" type="pres">
      <dgm:prSet presAssocID="{F704AD77-7C90-4664-898C-37BD8AEDC2E5}" presName="sibTrans" presStyleLbl="node1" presStyleIdx="1" presStyleCnt="5"/>
      <dgm:spPr/>
      <dgm:t>
        <a:bodyPr/>
        <a:lstStyle/>
        <a:p>
          <a:endParaRPr lang="en-US"/>
        </a:p>
      </dgm:t>
    </dgm:pt>
    <dgm:pt modelId="{79A8403C-2192-49BE-94A1-DBB321CAFD7A}" type="pres">
      <dgm:prSet presAssocID="{D1FA8479-665B-489F-8E8D-832B495FB440}" presName="dummy" presStyleCnt="0"/>
      <dgm:spPr/>
    </dgm:pt>
    <dgm:pt modelId="{26D206D9-0FFF-471C-B84F-C7FCBE3A13DC}" type="pres">
      <dgm:prSet presAssocID="{D1FA8479-665B-489F-8E8D-832B495FB440}" presName="node" presStyleLbl="revTx" presStyleIdx="2" presStyleCnt="5">
        <dgm:presLayoutVars>
          <dgm:bulletEnabled val="1"/>
        </dgm:presLayoutVars>
      </dgm:prSet>
      <dgm:spPr/>
      <dgm:t>
        <a:bodyPr/>
        <a:lstStyle/>
        <a:p>
          <a:endParaRPr lang="en-US"/>
        </a:p>
      </dgm:t>
    </dgm:pt>
    <dgm:pt modelId="{38D94E3E-A75C-4CFA-8895-076BD72E9257}" type="pres">
      <dgm:prSet presAssocID="{9D967117-D7A2-4761-9B7F-EB6E27C9D884}" presName="sibTrans" presStyleLbl="node1" presStyleIdx="2" presStyleCnt="5"/>
      <dgm:spPr/>
      <dgm:t>
        <a:bodyPr/>
        <a:lstStyle/>
        <a:p>
          <a:endParaRPr lang="en-US"/>
        </a:p>
      </dgm:t>
    </dgm:pt>
    <dgm:pt modelId="{20E61F83-92DF-4260-A413-A15D3DFB7C4F}" type="pres">
      <dgm:prSet presAssocID="{92B447EB-6E7C-4563-8F63-01CCA42672B9}" presName="dummy" presStyleCnt="0"/>
      <dgm:spPr/>
    </dgm:pt>
    <dgm:pt modelId="{721EC2EF-77BC-4F66-A862-81FCDA09E48A}" type="pres">
      <dgm:prSet presAssocID="{92B447EB-6E7C-4563-8F63-01CCA42672B9}" presName="node" presStyleLbl="revTx" presStyleIdx="3" presStyleCnt="5">
        <dgm:presLayoutVars>
          <dgm:bulletEnabled val="1"/>
        </dgm:presLayoutVars>
      </dgm:prSet>
      <dgm:spPr/>
      <dgm:t>
        <a:bodyPr/>
        <a:lstStyle/>
        <a:p>
          <a:endParaRPr lang="en-US"/>
        </a:p>
      </dgm:t>
    </dgm:pt>
    <dgm:pt modelId="{250DE37F-0993-4C6E-B7C4-B5AAE7BC6D3F}" type="pres">
      <dgm:prSet presAssocID="{B9E2BF1D-1261-4F54-9EA7-55CB87283568}" presName="sibTrans" presStyleLbl="node1" presStyleIdx="3" presStyleCnt="5"/>
      <dgm:spPr/>
      <dgm:t>
        <a:bodyPr/>
        <a:lstStyle/>
        <a:p>
          <a:endParaRPr lang="en-US"/>
        </a:p>
      </dgm:t>
    </dgm:pt>
    <dgm:pt modelId="{5F4B1F6C-17FE-4893-8549-56FF72872572}" type="pres">
      <dgm:prSet presAssocID="{EA8F8C4E-166F-49B6-850D-02D870135E80}" presName="dummy" presStyleCnt="0"/>
      <dgm:spPr/>
    </dgm:pt>
    <dgm:pt modelId="{1BF5FED8-5274-41E4-8F59-059E10627A16}" type="pres">
      <dgm:prSet presAssocID="{EA8F8C4E-166F-49B6-850D-02D870135E80}" presName="node" presStyleLbl="revTx" presStyleIdx="4" presStyleCnt="5">
        <dgm:presLayoutVars>
          <dgm:bulletEnabled val="1"/>
        </dgm:presLayoutVars>
      </dgm:prSet>
      <dgm:spPr/>
      <dgm:t>
        <a:bodyPr/>
        <a:lstStyle/>
        <a:p>
          <a:endParaRPr lang="en-US"/>
        </a:p>
      </dgm:t>
    </dgm:pt>
    <dgm:pt modelId="{7B5CF6BC-07E3-4B0E-99BC-4E3E7A73D427}" type="pres">
      <dgm:prSet presAssocID="{E8538BA0-4FE7-4A6B-BA75-CBF4169C1747}" presName="sibTrans" presStyleLbl="node1" presStyleIdx="4" presStyleCnt="5"/>
      <dgm:spPr/>
      <dgm:t>
        <a:bodyPr/>
        <a:lstStyle/>
        <a:p>
          <a:endParaRPr lang="en-US"/>
        </a:p>
      </dgm:t>
    </dgm:pt>
  </dgm:ptLst>
  <dgm:cxnLst>
    <dgm:cxn modelId="{FB72932A-057C-4E80-A7EB-B013C1DB3DE3}" srcId="{6ED1020A-F5D5-447B-AD19-8213D7EBB599}" destId="{63B19941-34EE-4052-B0C9-4C3804B69E1C}" srcOrd="1" destOrd="0" parTransId="{68B40715-29D6-4309-AE1B-7AEFDF668031}" sibTransId="{F704AD77-7C90-4664-898C-37BD8AEDC2E5}"/>
    <dgm:cxn modelId="{9BC4EFCD-C936-48C7-A2DE-F4FA428ADFDB}" type="presOf" srcId="{BB973319-F978-4A78-80B1-C15796503CF6}" destId="{A12C1920-3CD5-4BF5-938B-3095554BF3A4}" srcOrd="0" destOrd="0" presId="urn:microsoft.com/office/officeart/2005/8/layout/cycle1"/>
    <dgm:cxn modelId="{84023700-8A08-4C02-88B3-C0EF0E872188}" type="presOf" srcId="{483A5A91-322F-4B8B-8AD0-1EA11BFD70D6}" destId="{90C59C41-04D9-4651-B6FC-41645376E3D2}" srcOrd="0" destOrd="0" presId="urn:microsoft.com/office/officeart/2005/8/layout/cycle1"/>
    <dgm:cxn modelId="{60C226CB-ABEB-4429-9776-D1AB76537C2F}" type="presOf" srcId="{EA8F8C4E-166F-49B6-850D-02D870135E80}" destId="{1BF5FED8-5274-41E4-8F59-059E10627A16}" srcOrd="0" destOrd="0" presId="urn:microsoft.com/office/officeart/2005/8/layout/cycle1"/>
    <dgm:cxn modelId="{F983BDB4-5AE1-4121-872E-AD615ED8E066}" type="presOf" srcId="{E8538BA0-4FE7-4A6B-BA75-CBF4169C1747}" destId="{7B5CF6BC-07E3-4B0E-99BC-4E3E7A73D427}" srcOrd="0" destOrd="0" presId="urn:microsoft.com/office/officeart/2005/8/layout/cycle1"/>
    <dgm:cxn modelId="{7CCAF680-94BB-46A6-B48A-77A49A34A32F}" type="presOf" srcId="{6ED1020A-F5D5-447B-AD19-8213D7EBB599}" destId="{D7BC5B2E-6B01-4352-A622-F60A68DF730C}" srcOrd="0" destOrd="0" presId="urn:microsoft.com/office/officeart/2005/8/layout/cycle1"/>
    <dgm:cxn modelId="{CC5952CE-A7C3-4731-946D-A004896209BF}" type="presOf" srcId="{9D967117-D7A2-4761-9B7F-EB6E27C9D884}" destId="{38D94E3E-A75C-4CFA-8895-076BD72E9257}" srcOrd="0" destOrd="0" presId="urn:microsoft.com/office/officeart/2005/8/layout/cycle1"/>
    <dgm:cxn modelId="{D820419C-B379-4F8D-A061-2C3F509BBF65}" srcId="{6ED1020A-F5D5-447B-AD19-8213D7EBB599}" destId="{92B447EB-6E7C-4563-8F63-01CCA42672B9}" srcOrd="3" destOrd="0" parTransId="{B3306CE0-DEFB-42B9-8E57-A26B8CB9CB30}" sibTransId="{B9E2BF1D-1261-4F54-9EA7-55CB87283568}"/>
    <dgm:cxn modelId="{61D64FB7-4881-4D75-A61C-D69E30992784}" type="presOf" srcId="{D1FA8479-665B-489F-8E8D-832B495FB440}" destId="{26D206D9-0FFF-471C-B84F-C7FCBE3A13DC}" srcOrd="0" destOrd="0" presId="urn:microsoft.com/office/officeart/2005/8/layout/cycle1"/>
    <dgm:cxn modelId="{7BC9BB65-A119-45B8-A28F-813EA5683A54}" srcId="{6ED1020A-F5D5-447B-AD19-8213D7EBB599}" destId="{BB973319-F978-4A78-80B1-C15796503CF6}" srcOrd="0" destOrd="0" parTransId="{3EACBD21-1D81-4085-90D6-CE6D9F0ECBC0}" sibTransId="{483A5A91-322F-4B8B-8AD0-1EA11BFD70D6}"/>
    <dgm:cxn modelId="{E5358A7A-BD6B-4E8C-BFA9-23819421DA59}" type="presOf" srcId="{92B447EB-6E7C-4563-8F63-01CCA42672B9}" destId="{721EC2EF-77BC-4F66-A862-81FCDA09E48A}" srcOrd="0" destOrd="0" presId="urn:microsoft.com/office/officeart/2005/8/layout/cycle1"/>
    <dgm:cxn modelId="{87AD8326-C784-4205-8D71-51B775CD718E}" srcId="{6ED1020A-F5D5-447B-AD19-8213D7EBB599}" destId="{EA8F8C4E-166F-49B6-850D-02D870135E80}" srcOrd="4" destOrd="0" parTransId="{50E01C2D-B4DE-48CD-B21D-687BB0BDD55A}" sibTransId="{E8538BA0-4FE7-4A6B-BA75-CBF4169C1747}"/>
    <dgm:cxn modelId="{7B059F71-9279-435F-B961-DA7DC2BD1211}" type="presOf" srcId="{F704AD77-7C90-4664-898C-37BD8AEDC2E5}" destId="{9FB7FB68-9E8C-434B-B51C-CEF172B0CB90}" srcOrd="0" destOrd="0" presId="urn:microsoft.com/office/officeart/2005/8/layout/cycle1"/>
    <dgm:cxn modelId="{72FD6156-90C2-47F1-9BCC-14768DCC4E09}" srcId="{6ED1020A-F5D5-447B-AD19-8213D7EBB599}" destId="{D1FA8479-665B-489F-8E8D-832B495FB440}" srcOrd="2" destOrd="0" parTransId="{45CE14A5-C3F3-4C6B-AAC0-EB0BF8A90AFD}" sibTransId="{9D967117-D7A2-4761-9B7F-EB6E27C9D884}"/>
    <dgm:cxn modelId="{40AAEE83-C0BB-42DB-BA70-D9AD78120C18}" type="presOf" srcId="{B9E2BF1D-1261-4F54-9EA7-55CB87283568}" destId="{250DE37F-0993-4C6E-B7C4-B5AAE7BC6D3F}" srcOrd="0" destOrd="0" presId="urn:microsoft.com/office/officeart/2005/8/layout/cycle1"/>
    <dgm:cxn modelId="{1B6845C0-D16C-4E44-9F09-D4BD56D5989B}" type="presOf" srcId="{63B19941-34EE-4052-B0C9-4C3804B69E1C}" destId="{BCD22462-3B30-4EB3-8B55-514DEB273054}" srcOrd="0" destOrd="0" presId="urn:microsoft.com/office/officeart/2005/8/layout/cycle1"/>
    <dgm:cxn modelId="{DE7418F9-D57F-4F03-899A-12D77A497F1B}" type="presParOf" srcId="{D7BC5B2E-6B01-4352-A622-F60A68DF730C}" destId="{04647910-9FA5-49F8-9CFD-59D018695E87}" srcOrd="0" destOrd="0" presId="urn:microsoft.com/office/officeart/2005/8/layout/cycle1"/>
    <dgm:cxn modelId="{5745E0EB-8820-40D0-82C8-D591AB07FF7A}" type="presParOf" srcId="{D7BC5B2E-6B01-4352-A622-F60A68DF730C}" destId="{A12C1920-3CD5-4BF5-938B-3095554BF3A4}" srcOrd="1" destOrd="0" presId="urn:microsoft.com/office/officeart/2005/8/layout/cycle1"/>
    <dgm:cxn modelId="{C499665D-D811-4F91-8A7E-4901578BE39D}" type="presParOf" srcId="{D7BC5B2E-6B01-4352-A622-F60A68DF730C}" destId="{90C59C41-04D9-4651-B6FC-41645376E3D2}" srcOrd="2" destOrd="0" presId="urn:microsoft.com/office/officeart/2005/8/layout/cycle1"/>
    <dgm:cxn modelId="{8350553F-2469-4975-AE03-AD77D00FCAC5}" type="presParOf" srcId="{D7BC5B2E-6B01-4352-A622-F60A68DF730C}" destId="{0E428CC9-6BFF-4520-9B51-A9991BCBB571}" srcOrd="3" destOrd="0" presId="urn:microsoft.com/office/officeart/2005/8/layout/cycle1"/>
    <dgm:cxn modelId="{423FEBD9-5BFC-48B6-983D-EC4B447720E8}" type="presParOf" srcId="{D7BC5B2E-6B01-4352-A622-F60A68DF730C}" destId="{BCD22462-3B30-4EB3-8B55-514DEB273054}" srcOrd="4" destOrd="0" presId="urn:microsoft.com/office/officeart/2005/8/layout/cycle1"/>
    <dgm:cxn modelId="{925A94AB-1367-4A0E-83DE-BC5B025AD028}" type="presParOf" srcId="{D7BC5B2E-6B01-4352-A622-F60A68DF730C}" destId="{9FB7FB68-9E8C-434B-B51C-CEF172B0CB90}" srcOrd="5" destOrd="0" presId="urn:microsoft.com/office/officeart/2005/8/layout/cycle1"/>
    <dgm:cxn modelId="{297D8931-07FB-4D3F-B389-B8493F505037}" type="presParOf" srcId="{D7BC5B2E-6B01-4352-A622-F60A68DF730C}" destId="{79A8403C-2192-49BE-94A1-DBB321CAFD7A}" srcOrd="6" destOrd="0" presId="urn:microsoft.com/office/officeart/2005/8/layout/cycle1"/>
    <dgm:cxn modelId="{68929E8D-CEFF-4FF7-B30F-CC3639959A45}" type="presParOf" srcId="{D7BC5B2E-6B01-4352-A622-F60A68DF730C}" destId="{26D206D9-0FFF-471C-B84F-C7FCBE3A13DC}" srcOrd="7" destOrd="0" presId="urn:microsoft.com/office/officeart/2005/8/layout/cycle1"/>
    <dgm:cxn modelId="{3AC346F4-8931-479C-BF71-65CFECD2376D}" type="presParOf" srcId="{D7BC5B2E-6B01-4352-A622-F60A68DF730C}" destId="{38D94E3E-A75C-4CFA-8895-076BD72E9257}" srcOrd="8" destOrd="0" presId="urn:microsoft.com/office/officeart/2005/8/layout/cycle1"/>
    <dgm:cxn modelId="{9AF4E028-6EAC-4DAB-A97B-12DFACE6A490}" type="presParOf" srcId="{D7BC5B2E-6B01-4352-A622-F60A68DF730C}" destId="{20E61F83-92DF-4260-A413-A15D3DFB7C4F}" srcOrd="9" destOrd="0" presId="urn:microsoft.com/office/officeart/2005/8/layout/cycle1"/>
    <dgm:cxn modelId="{FA682F9B-CBC4-42B1-BE08-EC39089549A1}" type="presParOf" srcId="{D7BC5B2E-6B01-4352-A622-F60A68DF730C}" destId="{721EC2EF-77BC-4F66-A862-81FCDA09E48A}" srcOrd="10" destOrd="0" presId="urn:microsoft.com/office/officeart/2005/8/layout/cycle1"/>
    <dgm:cxn modelId="{F40DDB1F-0C0F-4DDE-AEFC-F80684014BB5}" type="presParOf" srcId="{D7BC5B2E-6B01-4352-A622-F60A68DF730C}" destId="{250DE37F-0993-4C6E-B7C4-B5AAE7BC6D3F}" srcOrd="11" destOrd="0" presId="urn:microsoft.com/office/officeart/2005/8/layout/cycle1"/>
    <dgm:cxn modelId="{1211F42F-B114-4A02-B03A-CDB4AE7F3317}" type="presParOf" srcId="{D7BC5B2E-6B01-4352-A622-F60A68DF730C}" destId="{5F4B1F6C-17FE-4893-8549-56FF72872572}" srcOrd="12" destOrd="0" presId="urn:microsoft.com/office/officeart/2005/8/layout/cycle1"/>
    <dgm:cxn modelId="{4005ED4B-11DD-4BEF-B2A4-FEC5907BA933}" type="presParOf" srcId="{D7BC5B2E-6B01-4352-A622-F60A68DF730C}" destId="{1BF5FED8-5274-41E4-8F59-059E10627A16}" srcOrd="13" destOrd="0" presId="urn:microsoft.com/office/officeart/2005/8/layout/cycle1"/>
    <dgm:cxn modelId="{492D9539-7183-459B-8DB7-D219ADCF7BFB}" type="presParOf" srcId="{D7BC5B2E-6B01-4352-A622-F60A68DF730C}" destId="{7B5CF6BC-07E3-4B0E-99BC-4E3E7A73D427}"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2C1920-3CD5-4BF5-938B-3095554BF3A4}">
      <dsp:nvSpPr>
        <dsp:cNvPr id="0" name=""/>
        <dsp:cNvSpPr/>
      </dsp:nvSpPr>
      <dsp:spPr>
        <a:xfrm>
          <a:off x="4704665" y="39140"/>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LISTEN</a:t>
          </a:r>
          <a:endParaRPr lang="en-US" sz="2400" kern="1200" dirty="0"/>
        </a:p>
      </dsp:txBody>
      <dsp:txXfrm>
        <a:off x="4704665" y="39140"/>
        <a:ext cx="1341437" cy="1341437"/>
      </dsp:txXfrm>
    </dsp:sp>
    <dsp:sp modelId="{90C59C41-04D9-4651-B6FC-41645376E3D2}">
      <dsp:nvSpPr>
        <dsp:cNvPr id="0" name=""/>
        <dsp:cNvSpPr/>
      </dsp:nvSpPr>
      <dsp:spPr>
        <a:xfrm>
          <a:off x="1549560" y="385"/>
          <a:ext cx="5028878" cy="5028878"/>
        </a:xfrm>
        <a:prstGeom prst="circularArrow">
          <a:avLst>
            <a:gd name="adj1" fmla="val 5202"/>
            <a:gd name="adj2" fmla="val 336015"/>
            <a:gd name="adj3" fmla="val 21292825"/>
            <a:gd name="adj4" fmla="val 19766604"/>
            <a:gd name="adj5" fmla="val 6068"/>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D22462-3B30-4EB3-8B55-514DEB273054}">
      <dsp:nvSpPr>
        <dsp:cNvPr id="0" name=""/>
        <dsp:cNvSpPr/>
      </dsp:nvSpPr>
      <dsp:spPr>
        <a:xfrm>
          <a:off x="5515145" y="2533541"/>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CONNECT</a:t>
          </a:r>
          <a:endParaRPr lang="en-US" sz="2400" kern="1200" dirty="0"/>
        </a:p>
      </dsp:txBody>
      <dsp:txXfrm>
        <a:off x="5515145" y="2533541"/>
        <a:ext cx="1341437" cy="1341437"/>
      </dsp:txXfrm>
    </dsp:sp>
    <dsp:sp modelId="{9FB7FB68-9E8C-434B-B51C-CEF172B0CB90}">
      <dsp:nvSpPr>
        <dsp:cNvPr id="0" name=""/>
        <dsp:cNvSpPr/>
      </dsp:nvSpPr>
      <dsp:spPr>
        <a:xfrm>
          <a:off x="1549560" y="385"/>
          <a:ext cx="5028878" cy="5028878"/>
        </a:xfrm>
        <a:prstGeom prst="circularArrow">
          <a:avLst>
            <a:gd name="adj1" fmla="val 5202"/>
            <a:gd name="adj2" fmla="val 336015"/>
            <a:gd name="adj3" fmla="val 4014266"/>
            <a:gd name="adj4" fmla="val 2253829"/>
            <a:gd name="adj5" fmla="val 6068"/>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D206D9-0FFF-471C-B84F-C7FCBE3A13DC}">
      <dsp:nvSpPr>
        <dsp:cNvPr id="0" name=""/>
        <dsp:cNvSpPr/>
      </dsp:nvSpPr>
      <dsp:spPr>
        <a:xfrm>
          <a:off x="3393281" y="4075166"/>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ACT</a:t>
          </a:r>
          <a:endParaRPr lang="en-US" sz="2400" kern="1200" dirty="0"/>
        </a:p>
      </dsp:txBody>
      <dsp:txXfrm>
        <a:off x="3393281" y="4075166"/>
        <a:ext cx="1341437" cy="1341437"/>
      </dsp:txXfrm>
    </dsp:sp>
    <dsp:sp modelId="{38D94E3E-A75C-4CFA-8895-076BD72E9257}">
      <dsp:nvSpPr>
        <dsp:cNvPr id="0" name=""/>
        <dsp:cNvSpPr/>
      </dsp:nvSpPr>
      <dsp:spPr>
        <a:xfrm>
          <a:off x="1549560" y="385"/>
          <a:ext cx="5028878" cy="5028878"/>
        </a:xfrm>
        <a:prstGeom prst="circularArrow">
          <a:avLst>
            <a:gd name="adj1" fmla="val 5202"/>
            <a:gd name="adj2" fmla="val 336015"/>
            <a:gd name="adj3" fmla="val 8210155"/>
            <a:gd name="adj4" fmla="val 6449719"/>
            <a:gd name="adj5" fmla="val 6068"/>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1EC2EF-77BC-4F66-A862-81FCDA09E48A}">
      <dsp:nvSpPr>
        <dsp:cNvPr id="0" name=""/>
        <dsp:cNvSpPr/>
      </dsp:nvSpPr>
      <dsp:spPr>
        <a:xfrm>
          <a:off x="1271416" y="2533541"/>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SUSTAIN</a:t>
          </a:r>
          <a:endParaRPr lang="en-US" sz="2400" kern="1200" dirty="0"/>
        </a:p>
      </dsp:txBody>
      <dsp:txXfrm>
        <a:off x="1271416" y="2533541"/>
        <a:ext cx="1341437" cy="1341437"/>
      </dsp:txXfrm>
    </dsp:sp>
    <dsp:sp modelId="{250DE37F-0993-4C6E-B7C4-B5AAE7BC6D3F}">
      <dsp:nvSpPr>
        <dsp:cNvPr id="0" name=""/>
        <dsp:cNvSpPr/>
      </dsp:nvSpPr>
      <dsp:spPr>
        <a:xfrm>
          <a:off x="1549560" y="385"/>
          <a:ext cx="5028878" cy="5028878"/>
        </a:xfrm>
        <a:prstGeom prst="circularArrow">
          <a:avLst>
            <a:gd name="adj1" fmla="val 5202"/>
            <a:gd name="adj2" fmla="val 336015"/>
            <a:gd name="adj3" fmla="val 12297380"/>
            <a:gd name="adj4" fmla="val 10771160"/>
            <a:gd name="adj5" fmla="val 6068"/>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F5FED8-5274-41E4-8F59-059E10627A16}">
      <dsp:nvSpPr>
        <dsp:cNvPr id="0" name=""/>
        <dsp:cNvSpPr/>
      </dsp:nvSpPr>
      <dsp:spPr>
        <a:xfrm>
          <a:off x="2081896" y="39140"/>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LEARN</a:t>
          </a:r>
          <a:endParaRPr lang="en-US" sz="2400" kern="1200" dirty="0"/>
        </a:p>
      </dsp:txBody>
      <dsp:txXfrm>
        <a:off x="2081896" y="39140"/>
        <a:ext cx="1341437" cy="1341437"/>
      </dsp:txXfrm>
    </dsp:sp>
    <dsp:sp modelId="{7B5CF6BC-07E3-4B0E-99BC-4E3E7A73D427}">
      <dsp:nvSpPr>
        <dsp:cNvPr id="0" name=""/>
        <dsp:cNvSpPr/>
      </dsp:nvSpPr>
      <dsp:spPr>
        <a:xfrm>
          <a:off x="1549560" y="385"/>
          <a:ext cx="5028878" cy="5028878"/>
        </a:xfrm>
        <a:prstGeom prst="circularArrow">
          <a:avLst>
            <a:gd name="adj1" fmla="val 5202"/>
            <a:gd name="adj2" fmla="val 336015"/>
            <a:gd name="adj3" fmla="val 16865256"/>
            <a:gd name="adj4" fmla="val 15198729"/>
            <a:gd name="adj5" fmla="val 6068"/>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F5B291-30DC-42A2-9C74-D64B101C5639}" type="datetimeFigureOut">
              <a:rPr lang="en-US" smtClean="0"/>
              <a:t>5/19/2017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C4AD4D-DCF9-4348-B822-53B17B5DE929}" type="slidenum">
              <a:rPr lang="en-US" smtClean="0"/>
              <a:t>‹#›</a:t>
            </a:fld>
            <a:endParaRPr lang="en-US" dirty="0"/>
          </a:p>
        </p:txBody>
      </p:sp>
    </p:spTree>
    <p:extLst>
      <p:ext uri="{BB962C8B-B14F-4D97-AF65-F5344CB8AC3E}">
        <p14:creationId xmlns:p14="http://schemas.microsoft.com/office/powerpoint/2010/main" val="3744579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C4AD4D-DCF9-4348-B822-53B17B5DE929}" type="slidenum">
              <a:rPr lang="en-US" smtClean="0"/>
              <a:t>1</a:t>
            </a:fld>
            <a:endParaRPr lang="en-US" dirty="0"/>
          </a:p>
        </p:txBody>
      </p:sp>
    </p:spTree>
    <p:extLst>
      <p:ext uri="{BB962C8B-B14F-4D97-AF65-F5344CB8AC3E}">
        <p14:creationId xmlns:p14="http://schemas.microsoft.com/office/powerpoint/2010/main" val="2920396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Reaching</a:t>
            </a:r>
            <a:r>
              <a:rPr lang="en-US" baseline="0" dirty="0" smtClean="0"/>
              <a:t> 5,000 kids with hands-on environmental education</a:t>
            </a:r>
            <a:endParaRPr lang="en-US" dirty="0"/>
          </a:p>
        </p:txBody>
      </p:sp>
      <p:sp>
        <p:nvSpPr>
          <p:cNvPr id="4" name="Slide Number Placeholder 3"/>
          <p:cNvSpPr>
            <a:spLocks noGrp="1"/>
          </p:cNvSpPr>
          <p:nvPr>
            <p:ph type="sldNum" sz="quarter" idx="10"/>
          </p:nvPr>
        </p:nvSpPr>
        <p:spPr/>
        <p:txBody>
          <a:bodyPr/>
          <a:lstStyle/>
          <a:p>
            <a:fld id="{24C4AD4D-DCF9-4348-B822-53B17B5DE929}" type="slidenum">
              <a:rPr lang="en-US" smtClean="0"/>
              <a:t>3</a:t>
            </a:fld>
            <a:endParaRPr lang="en-US" dirty="0"/>
          </a:p>
        </p:txBody>
      </p:sp>
    </p:spTree>
    <p:extLst>
      <p:ext uri="{BB962C8B-B14F-4D97-AF65-F5344CB8AC3E}">
        <p14:creationId xmlns:p14="http://schemas.microsoft.com/office/powerpoint/2010/main" val="3306665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Mount </a:t>
            </a:r>
            <a:r>
              <a:rPr lang="en-US" dirty="0" smtClean="0"/>
              <a:t>Vernon Patch - http://</a:t>
            </a:r>
            <a:r>
              <a:rPr lang="en-US" dirty="0" smtClean="0"/>
              <a:t>patch.com/virginia/mountvernon/s/fowdm/2016-little-hunting-creak-cleanup-Saturday</a:t>
            </a:r>
          </a:p>
          <a:p>
            <a:endParaRPr lang="en-US" dirty="0" smtClean="0"/>
          </a:p>
          <a:p>
            <a:r>
              <a:rPr lang="en-US" dirty="0" smtClean="0"/>
              <a:t>Fairfax County</a:t>
            </a:r>
            <a:r>
              <a:rPr lang="en-US" baseline="0" dirty="0" smtClean="0"/>
              <a:t> DPWES, Fairfax County Department of Health</a:t>
            </a:r>
            <a:endParaRPr lang="en-US" dirty="0"/>
          </a:p>
        </p:txBody>
      </p:sp>
      <p:sp>
        <p:nvSpPr>
          <p:cNvPr id="4" name="Slide Number Placeholder 3"/>
          <p:cNvSpPr>
            <a:spLocks noGrp="1"/>
          </p:cNvSpPr>
          <p:nvPr>
            <p:ph type="sldNum" sz="quarter" idx="10"/>
          </p:nvPr>
        </p:nvSpPr>
        <p:spPr/>
        <p:txBody>
          <a:bodyPr/>
          <a:lstStyle/>
          <a:p>
            <a:fld id="{24C4AD4D-DCF9-4348-B822-53B17B5DE929}" type="slidenum">
              <a:rPr lang="en-US" smtClean="0"/>
              <a:t>4</a:t>
            </a:fld>
            <a:endParaRPr lang="en-US" dirty="0"/>
          </a:p>
        </p:txBody>
      </p:sp>
    </p:spTree>
    <p:extLst>
      <p:ext uri="{BB962C8B-B14F-4D97-AF65-F5344CB8AC3E}">
        <p14:creationId xmlns:p14="http://schemas.microsoft.com/office/powerpoint/2010/main" val="2621352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A6448D-97B8-4B7C-9F5C-D0B88822F499}" type="slidenum">
              <a:rPr lang="en-US" smtClean="0"/>
              <a:t>5</a:t>
            </a:fld>
            <a:endParaRPr lang="en-US"/>
          </a:p>
        </p:txBody>
      </p:sp>
    </p:spTree>
    <p:extLst>
      <p:ext uri="{BB962C8B-B14F-4D97-AF65-F5344CB8AC3E}">
        <p14:creationId xmlns:p14="http://schemas.microsoft.com/office/powerpoint/2010/main" val="2069769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Live Healthy Fairfax is a Community Health Dashboard for Fairfax County and the cities of Fairfax and Falls Church. web-based data resource for the Fairfax community. This site enables anybody to explore existing population data. The Community Health Dashboard provides online access to data on a broad range of topics, links to existing local data resources, and highlights promising practices to promote community health and well-being. </a:t>
            </a:r>
          </a:p>
          <a:p>
            <a:r>
              <a:rPr lang="en-US" dirty="0" smtClean="0"/>
              <a:t>http://www.livehealthyfairfax.org</a:t>
            </a:r>
            <a:r>
              <a:rPr lang="en-US" dirty="0" smtClean="0"/>
              <a:t>/</a:t>
            </a:r>
          </a:p>
          <a:p>
            <a:endParaRPr lang="en-US" dirty="0" smtClean="0"/>
          </a:p>
          <a:p>
            <a:r>
              <a:rPr lang="en-US" dirty="0" smtClean="0"/>
              <a:t>http://www.policylink.org/</a:t>
            </a:r>
          </a:p>
          <a:p>
            <a:r>
              <a:rPr lang="en-US" dirty="0" smtClean="0"/>
              <a:t>http://nationalequityatlas.org/</a:t>
            </a:r>
          </a:p>
          <a:p>
            <a:r>
              <a:rPr lang="en-US" dirty="0" smtClean="0"/>
              <a:t>National Equity Atlas released in 2014. first-of-its-kind web resource for the data and tools community leaders and policymakers need to track, measure, and advance the policies to achieve inclusive growth in America’s regions, states, and nationwide. The Atlas was expanded to share data for the 100 largest cities in October 2015.</a:t>
            </a:r>
          </a:p>
          <a:p>
            <a:endParaRPr lang="en-US" dirty="0" smtClean="0"/>
          </a:p>
          <a:p>
            <a:r>
              <a:rPr lang="en-US" dirty="0" smtClean="0"/>
              <a:t>Virginia Commonwealth University Center on Society and Health  &amp; Northern VA Health Foundation Report </a:t>
            </a:r>
          </a:p>
          <a:p>
            <a:r>
              <a:rPr lang="en-US" dirty="0" smtClean="0"/>
              <a:t>A Study in Contrasts: Why Life Expectancy Varies In Northern Virginia</a:t>
            </a:r>
          </a:p>
          <a:p>
            <a:r>
              <a:rPr lang="en-US" dirty="0" smtClean="0"/>
              <a:t>What explains the large inconsistencies in health across Northern </a:t>
            </a:r>
            <a:r>
              <a:rPr lang="en-US" dirty="0" err="1" smtClean="0"/>
              <a:t>Virginia?Why</a:t>
            </a:r>
            <a:r>
              <a:rPr lang="en-US" dirty="0" smtClean="0"/>
              <a:t> are babies born in some neighborhoods—</a:t>
            </a:r>
          </a:p>
          <a:p>
            <a:r>
              <a:rPr lang="en-US" dirty="0" smtClean="0"/>
              <a:t>separated by only two or three miles—facing shorter lifespans than newborns in other areas? Five factors that matter most are: health care, individual behaviors, socioeconomic circumstances, the environment, and public policies and spending.</a:t>
            </a:r>
          </a:p>
          <a:p>
            <a:endParaRPr lang="en-US" dirty="0" smtClean="0"/>
          </a:p>
          <a:p>
            <a:r>
              <a:rPr lang="en-US" dirty="0" smtClean="0"/>
              <a:t>Fairfax County’s GDP would have been $26.2 billion higher in 2012 if its racial gaps in income were closed.</a:t>
            </a:r>
          </a:p>
          <a:p>
            <a:endParaRPr lang="en-US" dirty="0" smtClean="0"/>
          </a:p>
          <a:p>
            <a:endParaRPr lang="en-US" dirty="0" smtClean="0"/>
          </a:p>
          <a:p>
            <a:endParaRPr lang="en-US" dirty="0" smtClean="0"/>
          </a:p>
          <a:p>
            <a:r>
              <a:rPr lang="en-US" dirty="0" smtClean="0"/>
              <a:t>Healthy</a:t>
            </a:r>
            <a:r>
              <a:rPr lang="en-US" baseline="0" dirty="0" smtClean="0"/>
              <a:t> Communities Institute compiled </a:t>
            </a:r>
            <a:r>
              <a:rPr lang="en-US" dirty="0" smtClean="0"/>
              <a:t>2017</a:t>
            </a:r>
            <a:r>
              <a:rPr lang="en-US" baseline="0" dirty="0" smtClean="0"/>
              <a:t> </a:t>
            </a:r>
            <a:r>
              <a:rPr lang="en-US" baseline="0" dirty="0" err="1" smtClean="0"/>
              <a:t>SocioNeeds</a:t>
            </a:r>
            <a:r>
              <a:rPr lang="en-US" baseline="0" dirty="0" smtClean="0"/>
              <a:t> index – Highest value have highest needs that </a:t>
            </a:r>
            <a:r>
              <a:rPr lang="en-US" dirty="0" smtClean="0"/>
              <a:t>correlate with preventable</a:t>
            </a:r>
            <a:r>
              <a:rPr lang="en-US" baseline="0" dirty="0" smtClean="0"/>
              <a:t> hospitalizations and premature death.</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24C4AD4D-DCF9-4348-B822-53B17B5DE929}" type="slidenum">
              <a:rPr lang="en-US" smtClean="0"/>
              <a:t>6</a:t>
            </a:fld>
            <a:endParaRPr lang="en-US" dirty="0"/>
          </a:p>
        </p:txBody>
      </p:sp>
    </p:spTree>
    <p:extLst>
      <p:ext uri="{BB962C8B-B14F-4D97-AF65-F5344CB8AC3E}">
        <p14:creationId xmlns:p14="http://schemas.microsoft.com/office/powerpoint/2010/main" val="4047060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C4AD4D-DCF9-4348-B822-53B17B5DE929}" type="slidenum">
              <a:rPr lang="en-US" smtClean="0"/>
              <a:t>7</a:t>
            </a:fld>
            <a:endParaRPr lang="en-US" dirty="0"/>
          </a:p>
        </p:txBody>
      </p:sp>
    </p:spTree>
    <p:extLst>
      <p:ext uri="{BB962C8B-B14F-4D97-AF65-F5344CB8AC3E}">
        <p14:creationId xmlns:p14="http://schemas.microsoft.com/office/powerpoint/2010/main" val="3631860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Learn about the </a:t>
            </a:r>
            <a:r>
              <a:rPr lang="en-US" baseline="0" dirty="0" smtClean="0"/>
              <a:t>community &amp; local issues. Listen to priorities, concerns, accomplishments, barriers. Connect your mission with what you have heard and learned. Act by developing an engaging educational/outreach opportunity led by the ideas of the community. Sustain the relationship through continued community communication and expansion of community network and partners.</a:t>
            </a:r>
            <a:endParaRPr lang="en-US" dirty="0"/>
          </a:p>
        </p:txBody>
      </p:sp>
      <p:sp>
        <p:nvSpPr>
          <p:cNvPr id="4" name="Slide Number Placeholder 3"/>
          <p:cNvSpPr>
            <a:spLocks noGrp="1"/>
          </p:cNvSpPr>
          <p:nvPr>
            <p:ph type="sldNum" sz="quarter" idx="10"/>
          </p:nvPr>
        </p:nvSpPr>
        <p:spPr/>
        <p:txBody>
          <a:bodyPr/>
          <a:lstStyle/>
          <a:p>
            <a:fld id="{24C4AD4D-DCF9-4348-B822-53B17B5DE929}" type="slidenum">
              <a:rPr lang="en-US" smtClean="0"/>
              <a:t>8</a:t>
            </a:fld>
            <a:endParaRPr lang="en-US" dirty="0"/>
          </a:p>
        </p:txBody>
      </p:sp>
    </p:spTree>
    <p:extLst>
      <p:ext uri="{BB962C8B-B14F-4D97-AF65-F5344CB8AC3E}">
        <p14:creationId xmlns:p14="http://schemas.microsoft.com/office/powerpoint/2010/main" val="608672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Enlist the community to prepare</a:t>
            </a:r>
            <a:r>
              <a:rPr lang="en-US" baseline="0" dirty="0" smtClean="0"/>
              <a:t> the flier/communication</a:t>
            </a:r>
            <a:endParaRPr lang="en-US" dirty="0"/>
          </a:p>
        </p:txBody>
      </p:sp>
      <p:sp>
        <p:nvSpPr>
          <p:cNvPr id="4" name="Slide Number Placeholder 3"/>
          <p:cNvSpPr>
            <a:spLocks noGrp="1"/>
          </p:cNvSpPr>
          <p:nvPr>
            <p:ph type="sldNum" sz="quarter" idx="10"/>
          </p:nvPr>
        </p:nvSpPr>
        <p:spPr/>
        <p:txBody>
          <a:bodyPr/>
          <a:lstStyle/>
          <a:p>
            <a:fld id="{24C4AD4D-DCF9-4348-B822-53B17B5DE929}" type="slidenum">
              <a:rPr lang="en-US" smtClean="0"/>
              <a:t>9</a:t>
            </a:fld>
            <a:endParaRPr lang="en-US" dirty="0"/>
          </a:p>
        </p:txBody>
      </p:sp>
    </p:spTree>
    <p:extLst>
      <p:ext uri="{BB962C8B-B14F-4D97-AF65-F5344CB8AC3E}">
        <p14:creationId xmlns:p14="http://schemas.microsoft.com/office/powerpoint/2010/main" val="23319282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dirty="0" smtClean="0"/>
              <a:t>December 17, 2015</a:t>
            </a:r>
            <a:endParaRPr lang="en-US" dirty="0"/>
          </a:p>
        </p:txBody>
      </p:sp>
      <p:sp>
        <p:nvSpPr>
          <p:cNvPr id="5" name="Footer Placeholder 4"/>
          <p:cNvSpPr>
            <a:spLocks noGrp="1"/>
          </p:cNvSpPr>
          <p:nvPr>
            <p:ph type="ftr" sz="quarter" idx="11"/>
          </p:nvPr>
        </p:nvSpPr>
        <p:spPr/>
        <p:txBody>
          <a:bodyPr/>
          <a:lstStyle/>
          <a:p>
            <a:r>
              <a:rPr lang="en-US" dirty="0" smtClean="0"/>
              <a:t>NOVA Environmental Funders Network</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December 17, 2015</a:t>
            </a:r>
            <a:endParaRPr lang="en-US" dirty="0"/>
          </a:p>
        </p:txBody>
      </p:sp>
      <p:sp>
        <p:nvSpPr>
          <p:cNvPr id="6" name="Footer Placeholder 5"/>
          <p:cNvSpPr>
            <a:spLocks noGrp="1"/>
          </p:cNvSpPr>
          <p:nvPr>
            <p:ph type="ftr" sz="quarter" idx="11"/>
          </p:nvPr>
        </p:nvSpPr>
        <p:spPr/>
        <p:txBody>
          <a:bodyPr/>
          <a:lstStyle/>
          <a:p>
            <a:r>
              <a:rPr lang="en-US" dirty="0" smtClean="0"/>
              <a:t>NOVA Environmental Funders Network</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December 17, 2015</a:t>
            </a:r>
            <a:endParaRPr lang="en-US" dirty="0"/>
          </a:p>
        </p:txBody>
      </p:sp>
      <p:sp>
        <p:nvSpPr>
          <p:cNvPr id="6" name="Footer Placeholder 5"/>
          <p:cNvSpPr>
            <a:spLocks noGrp="1"/>
          </p:cNvSpPr>
          <p:nvPr>
            <p:ph type="ftr" sz="quarter" idx="11"/>
          </p:nvPr>
        </p:nvSpPr>
        <p:spPr/>
        <p:txBody>
          <a:bodyPr/>
          <a:lstStyle/>
          <a:p>
            <a:r>
              <a:rPr lang="en-US" dirty="0" smtClean="0"/>
              <a:t>NOVA Environmental Funders Network</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December 17, 2015</a:t>
            </a:r>
            <a:endParaRPr lang="en-US" dirty="0"/>
          </a:p>
        </p:txBody>
      </p:sp>
      <p:sp>
        <p:nvSpPr>
          <p:cNvPr id="6" name="Footer Placeholder 5"/>
          <p:cNvSpPr>
            <a:spLocks noGrp="1"/>
          </p:cNvSpPr>
          <p:nvPr>
            <p:ph type="ftr" sz="quarter" idx="11"/>
          </p:nvPr>
        </p:nvSpPr>
        <p:spPr/>
        <p:txBody>
          <a:bodyPr/>
          <a:lstStyle/>
          <a:p>
            <a:r>
              <a:rPr lang="en-US" dirty="0" smtClean="0"/>
              <a:t>NOVA Environmental Funders Network</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December 17, 2015</a:t>
            </a:r>
            <a:endParaRPr lang="en-US" dirty="0"/>
          </a:p>
        </p:txBody>
      </p:sp>
      <p:sp>
        <p:nvSpPr>
          <p:cNvPr id="6" name="Footer Placeholder 5"/>
          <p:cNvSpPr>
            <a:spLocks noGrp="1"/>
          </p:cNvSpPr>
          <p:nvPr>
            <p:ph type="ftr" sz="quarter" idx="11"/>
          </p:nvPr>
        </p:nvSpPr>
        <p:spPr/>
        <p:txBody>
          <a:bodyPr/>
          <a:lstStyle/>
          <a:p>
            <a:r>
              <a:rPr lang="en-US" dirty="0" smtClean="0"/>
              <a:t>NOVA Environmental Funders Network</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r>
              <a:rPr lang="en-US" dirty="0" smtClean="0"/>
              <a:t>December 17, 2015</a:t>
            </a:r>
            <a:endParaRPr lang="en-US" dirty="0"/>
          </a:p>
        </p:txBody>
      </p:sp>
      <p:sp>
        <p:nvSpPr>
          <p:cNvPr id="4" name="Footer Placeholder 3"/>
          <p:cNvSpPr>
            <a:spLocks noGrp="1"/>
          </p:cNvSpPr>
          <p:nvPr>
            <p:ph type="ftr" sz="quarter" idx="11"/>
          </p:nvPr>
        </p:nvSpPr>
        <p:spPr/>
        <p:txBody>
          <a:bodyPr/>
          <a:lstStyle/>
          <a:p>
            <a:r>
              <a:rPr lang="en-US" dirty="0" smtClean="0"/>
              <a:t>NOVA Environmental Funders Network</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r>
              <a:rPr lang="en-US" dirty="0" smtClean="0"/>
              <a:t>December 17, 2015</a:t>
            </a:r>
            <a:endParaRPr lang="en-US" dirty="0"/>
          </a:p>
        </p:txBody>
      </p:sp>
      <p:sp>
        <p:nvSpPr>
          <p:cNvPr id="4" name="Footer Placeholder 3"/>
          <p:cNvSpPr>
            <a:spLocks noGrp="1"/>
          </p:cNvSpPr>
          <p:nvPr>
            <p:ph type="ftr" sz="quarter" idx="11"/>
          </p:nvPr>
        </p:nvSpPr>
        <p:spPr/>
        <p:txBody>
          <a:bodyPr/>
          <a:lstStyle/>
          <a:p>
            <a:r>
              <a:rPr lang="en-US" dirty="0" smtClean="0"/>
              <a:t>NOVA Environmental Funders Network</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dirty="0" smtClean="0"/>
              <a:t>December 17, 2015</a:t>
            </a:r>
            <a:endParaRPr lang="en-US" dirty="0"/>
          </a:p>
        </p:txBody>
      </p:sp>
      <p:sp>
        <p:nvSpPr>
          <p:cNvPr id="5" name="Footer Placeholder 4"/>
          <p:cNvSpPr>
            <a:spLocks noGrp="1"/>
          </p:cNvSpPr>
          <p:nvPr>
            <p:ph type="ftr" sz="quarter" idx="11"/>
          </p:nvPr>
        </p:nvSpPr>
        <p:spPr/>
        <p:txBody>
          <a:bodyPr/>
          <a:lstStyle/>
          <a:p>
            <a:r>
              <a:rPr lang="en-US" dirty="0" smtClean="0"/>
              <a:t>NOVA Environmental Funders Network</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dirty="0" smtClean="0"/>
              <a:t>December 17, 2015</a:t>
            </a:r>
            <a:endParaRPr lang="en-US" dirty="0"/>
          </a:p>
        </p:txBody>
      </p:sp>
      <p:sp>
        <p:nvSpPr>
          <p:cNvPr id="5" name="Footer Placeholder 4"/>
          <p:cNvSpPr>
            <a:spLocks noGrp="1"/>
          </p:cNvSpPr>
          <p:nvPr>
            <p:ph type="ftr" sz="quarter" idx="11"/>
          </p:nvPr>
        </p:nvSpPr>
        <p:spPr/>
        <p:txBody>
          <a:bodyPr/>
          <a:lstStyle/>
          <a:p>
            <a:r>
              <a:rPr lang="en-US" dirty="0" smtClean="0"/>
              <a:t>NOVA Environmental Funders Network</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dirty="0" smtClean="0"/>
              <a:t>December 17, 2015</a:t>
            </a:r>
            <a:endParaRPr lang="en-US" dirty="0"/>
          </a:p>
        </p:txBody>
      </p:sp>
      <p:sp>
        <p:nvSpPr>
          <p:cNvPr id="5" name="Footer Placeholder 4"/>
          <p:cNvSpPr>
            <a:spLocks noGrp="1"/>
          </p:cNvSpPr>
          <p:nvPr>
            <p:ph type="ftr" sz="quarter" idx="11"/>
          </p:nvPr>
        </p:nvSpPr>
        <p:spPr/>
        <p:txBody>
          <a:bodyPr/>
          <a:lstStyle/>
          <a:p>
            <a:r>
              <a:rPr lang="en-US" dirty="0" smtClean="0"/>
              <a:t>NOVA Environmental Funders Network</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dirty="0" smtClean="0"/>
              <a:t>December 17, 2015</a:t>
            </a:r>
            <a:endParaRPr lang="en-US" dirty="0"/>
          </a:p>
        </p:txBody>
      </p:sp>
      <p:sp>
        <p:nvSpPr>
          <p:cNvPr id="5" name="Footer Placeholder 4"/>
          <p:cNvSpPr>
            <a:spLocks noGrp="1"/>
          </p:cNvSpPr>
          <p:nvPr>
            <p:ph type="ftr" sz="quarter" idx="11"/>
          </p:nvPr>
        </p:nvSpPr>
        <p:spPr/>
        <p:txBody>
          <a:bodyPr/>
          <a:lstStyle/>
          <a:p>
            <a:r>
              <a:rPr lang="en-US" dirty="0" smtClean="0"/>
              <a:t>NOVA Environmental Funders Network</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dirty="0" smtClean="0"/>
              <a:t>December 17, 2015</a:t>
            </a:r>
            <a:endParaRPr lang="en-US" dirty="0"/>
          </a:p>
        </p:txBody>
      </p:sp>
      <p:sp>
        <p:nvSpPr>
          <p:cNvPr id="6" name="Footer Placeholder 5"/>
          <p:cNvSpPr>
            <a:spLocks noGrp="1"/>
          </p:cNvSpPr>
          <p:nvPr>
            <p:ph type="ftr" sz="quarter" idx="11"/>
          </p:nvPr>
        </p:nvSpPr>
        <p:spPr/>
        <p:txBody>
          <a:bodyPr/>
          <a:lstStyle/>
          <a:p>
            <a:r>
              <a:rPr lang="en-US" dirty="0" smtClean="0"/>
              <a:t>NOVA Environmental Funders Network</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dirty="0" smtClean="0"/>
              <a:t>December 17, 2015</a:t>
            </a:r>
            <a:endParaRPr lang="en-US" dirty="0"/>
          </a:p>
        </p:txBody>
      </p:sp>
      <p:sp>
        <p:nvSpPr>
          <p:cNvPr id="8" name="Footer Placeholder 7"/>
          <p:cNvSpPr>
            <a:spLocks noGrp="1"/>
          </p:cNvSpPr>
          <p:nvPr>
            <p:ph type="ftr" sz="quarter" idx="11"/>
          </p:nvPr>
        </p:nvSpPr>
        <p:spPr/>
        <p:txBody>
          <a:bodyPr/>
          <a:lstStyle/>
          <a:p>
            <a:r>
              <a:rPr lang="en-US" dirty="0" smtClean="0"/>
              <a:t>NOVA Environmental Funders Network</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dirty="0" smtClean="0"/>
              <a:t>December 17, 2015</a:t>
            </a:r>
            <a:endParaRPr lang="en-US" dirty="0"/>
          </a:p>
        </p:txBody>
      </p:sp>
      <p:sp>
        <p:nvSpPr>
          <p:cNvPr id="4" name="Footer Placeholder 3"/>
          <p:cNvSpPr>
            <a:spLocks noGrp="1"/>
          </p:cNvSpPr>
          <p:nvPr>
            <p:ph type="ftr" sz="quarter" idx="11"/>
          </p:nvPr>
        </p:nvSpPr>
        <p:spPr/>
        <p:txBody>
          <a:bodyPr/>
          <a:lstStyle/>
          <a:p>
            <a:r>
              <a:rPr lang="en-US" dirty="0" smtClean="0"/>
              <a:t>NOVA Environmental Funders Network</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r>
              <a:rPr lang="en-US" dirty="0" smtClean="0"/>
              <a:t>December 17, 2015</a:t>
            </a:r>
            <a:endParaRPr lang="en-US" dirty="0"/>
          </a:p>
        </p:txBody>
      </p:sp>
      <p:sp>
        <p:nvSpPr>
          <p:cNvPr id="3" name="Footer Placeholder 2"/>
          <p:cNvSpPr>
            <a:spLocks noGrp="1"/>
          </p:cNvSpPr>
          <p:nvPr>
            <p:ph type="ftr" sz="quarter" idx="11"/>
          </p:nvPr>
        </p:nvSpPr>
        <p:spPr/>
        <p:txBody>
          <a:bodyPr/>
          <a:lstStyle/>
          <a:p>
            <a:r>
              <a:rPr lang="en-US" dirty="0" smtClean="0"/>
              <a:t>NOVA Environmental Funders Network</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December 17, 2015</a:t>
            </a:r>
            <a:endParaRPr lang="en-US" dirty="0"/>
          </a:p>
        </p:txBody>
      </p:sp>
      <p:sp>
        <p:nvSpPr>
          <p:cNvPr id="6" name="Footer Placeholder 5"/>
          <p:cNvSpPr>
            <a:spLocks noGrp="1"/>
          </p:cNvSpPr>
          <p:nvPr>
            <p:ph type="ftr" sz="quarter" idx="11"/>
          </p:nvPr>
        </p:nvSpPr>
        <p:spPr/>
        <p:txBody>
          <a:bodyPr/>
          <a:lstStyle/>
          <a:p>
            <a:r>
              <a:rPr lang="en-US" dirty="0" smtClean="0"/>
              <a:t>NOVA Environmental Funders Network</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December 17, 2015</a:t>
            </a:r>
            <a:endParaRPr lang="en-US" dirty="0"/>
          </a:p>
        </p:txBody>
      </p:sp>
      <p:sp>
        <p:nvSpPr>
          <p:cNvPr id="6" name="Footer Placeholder 5"/>
          <p:cNvSpPr>
            <a:spLocks noGrp="1"/>
          </p:cNvSpPr>
          <p:nvPr>
            <p:ph type="ftr" sz="quarter" idx="11"/>
          </p:nvPr>
        </p:nvSpPr>
        <p:spPr/>
        <p:txBody>
          <a:bodyPr/>
          <a:lstStyle/>
          <a:p>
            <a:r>
              <a:rPr lang="en-US" dirty="0" smtClean="0"/>
              <a:t>NOVA Environmental Funders Network</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r>
              <a:rPr lang="en-US" dirty="0" smtClean="0"/>
              <a:t>December 17, 2015</a:t>
            </a:r>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r>
              <a:rPr lang="en-US" dirty="0" smtClean="0"/>
              <a:t>NOVA Environmental Funders Network</a:t>
            </a:r>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hdr="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hyperlink" Target="mailto:Monica.billger@anshome.org" TargetMode="External"/><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13772" y="3808516"/>
            <a:ext cx="10364453" cy="2257321"/>
          </a:xfrm>
          <a:prstGeom prst="rect">
            <a:avLst/>
          </a:prstGeom>
        </p:spPr>
        <p:txBody>
          <a:bodyPr>
            <a:noAutofit/>
          </a:bodyPr>
          <a:lstStyle/>
          <a:p>
            <a:pPr marL="0" indent="0" algn="ctr">
              <a:buClr>
                <a:srgbClr val="336699"/>
              </a:buClr>
              <a:buNone/>
            </a:pPr>
            <a:r>
              <a:rPr lang="en-US" sz="3600" b="1" dirty="0" smtClean="0"/>
              <a:t>Communities </a:t>
            </a:r>
            <a:r>
              <a:rPr lang="en-US" sz="3600" b="1" dirty="0"/>
              <a:t>for Clean Streams: </a:t>
            </a:r>
            <a:endParaRPr lang="en-US" sz="3600" b="1" dirty="0" smtClean="0"/>
          </a:p>
          <a:p>
            <a:pPr marL="0" indent="0" algn="ctr">
              <a:buClr>
                <a:srgbClr val="336699"/>
              </a:buClr>
              <a:buNone/>
            </a:pPr>
            <a:r>
              <a:rPr lang="en-US" sz="3600" b="1" dirty="0" smtClean="0"/>
              <a:t>Growing </a:t>
            </a:r>
            <a:r>
              <a:rPr lang="en-US" sz="3600" b="1" dirty="0"/>
              <a:t>a Partnership to Address Environmental Issues</a:t>
            </a:r>
            <a:endParaRPr lang="en-US" sz="3600" b="1" cap="none" dirty="0" smtClean="0">
              <a:solidFill>
                <a:srgbClr val="0070C0"/>
              </a:solidFill>
              <a:latin typeface="Calibri" panose="020F0502020204030204" pitchFamily="34" charset="0"/>
            </a:endParaRPr>
          </a:p>
        </p:txBody>
      </p:sp>
      <p:sp>
        <p:nvSpPr>
          <p:cNvPr id="6" name="Slide Number Placeholder 5"/>
          <p:cNvSpPr>
            <a:spLocks noGrp="1"/>
          </p:cNvSpPr>
          <p:nvPr>
            <p:ph type="sldNum" sz="quarter" idx="12"/>
          </p:nvPr>
        </p:nvSpPr>
        <p:spPr/>
        <p:txBody>
          <a:bodyPr/>
          <a:lstStyle/>
          <a:p>
            <a:fld id="{E76B4BF6-73D4-4F0A-BDCE-8C88FBEFF59F}" type="slidenum">
              <a:rPr lang="en-US" smtClean="0"/>
              <a:pPr/>
              <a:t>1</a:t>
            </a:fld>
            <a:endParaRPr lang="en-US" sz="14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697" y="925499"/>
            <a:ext cx="5023302" cy="2146456"/>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4539" t="14868" r="4539" b="14403"/>
          <a:stretch/>
        </p:blipFill>
        <p:spPr>
          <a:xfrm>
            <a:off x="6669085" y="185737"/>
            <a:ext cx="3844926" cy="3625980"/>
          </a:xfrm>
          <a:prstGeom prst="rect">
            <a:avLst/>
          </a:prstGeom>
        </p:spPr>
      </p:pic>
      <p:sp>
        <p:nvSpPr>
          <p:cNvPr id="11" name="TextBox 10"/>
          <p:cNvSpPr txBox="1"/>
          <p:nvPr/>
        </p:nvSpPr>
        <p:spPr>
          <a:xfrm>
            <a:off x="3584348" y="5934670"/>
            <a:ext cx="6059715" cy="646331"/>
          </a:xfrm>
          <a:prstGeom prst="rect">
            <a:avLst/>
          </a:prstGeom>
          <a:noFill/>
        </p:spPr>
        <p:txBody>
          <a:bodyPr wrap="square" rtlCol="0">
            <a:spAutoFit/>
          </a:bodyPr>
          <a:lstStyle/>
          <a:p>
            <a:pPr algn="ctr"/>
            <a:r>
              <a:rPr lang="en-US" dirty="0" smtClean="0"/>
              <a:t>Monica Billger </a:t>
            </a:r>
          </a:p>
          <a:p>
            <a:pPr algn="ctr"/>
            <a:r>
              <a:rPr lang="en-US" dirty="0" smtClean="0"/>
              <a:t>Virginia Conservation </a:t>
            </a:r>
            <a:r>
              <a:rPr lang="en-US" dirty="0" smtClean="0"/>
              <a:t>Advocate</a:t>
            </a:r>
            <a:endParaRPr lang="en-US" dirty="0" smtClean="0"/>
          </a:p>
        </p:txBody>
      </p:sp>
    </p:spTree>
    <p:extLst>
      <p:ext uri="{BB962C8B-B14F-4D97-AF65-F5344CB8AC3E}">
        <p14:creationId xmlns:p14="http://schemas.microsoft.com/office/powerpoint/2010/main" val="20852921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D22F896-40B5-4ADD-8801-0D06FADFA095}" type="slidenum">
              <a:rPr lang="en-US" smtClean="0"/>
              <a:t>10</a:t>
            </a:fld>
            <a:endParaRPr lang="en-US" dirty="0"/>
          </a:p>
        </p:txBody>
      </p:sp>
      <p:pic>
        <p:nvPicPr>
          <p:cNvPr id="9" name="Picture 8"/>
          <p:cNvPicPr>
            <a:picLocks noChangeAspect="1"/>
          </p:cNvPicPr>
          <p:nvPr/>
        </p:nvPicPr>
        <p:blipFill>
          <a:blip r:embed="rId2"/>
          <a:stretch>
            <a:fillRect/>
          </a:stretch>
        </p:blipFill>
        <p:spPr>
          <a:xfrm>
            <a:off x="7429501" y="1081112"/>
            <a:ext cx="3241673" cy="1813387"/>
          </a:xfrm>
          <a:prstGeom prst="rect">
            <a:avLst/>
          </a:prstGeom>
        </p:spPr>
      </p:pic>
      <p:sp>
        <p:nvSpPr>
          <p:cNvPr id="3" name="TextBox 2"/>
          <p:cNvSpPr txBox="1"/>
          <p:nvPr/>
        </p:nvSpPr>
        <p:spPr>
          <a:xfrm>
            <a:off x="597572" y="4986338"/>
            <a:ext cx="5801782" cy="1569660"/>
          </a:xfrm>
          <a:prstGeom prst="rect">
            <a:avLst/>
          </a:prstGeom>
          <a:noFill/>
        </p:spPr>
        <p:txBody>
          <a:bodyPr wrap="square" rtlCol="0">
            <a:spAutoFit/>
          </a:bodyPr>
          <a:lstStyle/>
          <a:p>
            <a:pPr algn="ctr"/>
            <a:r>
              <a:rPr lang="en-US" sz="3200" dirty="0" smtClean="0"/>
              <a:t>Securing a bright future for people and the environment –</a:t>
            </a:r>
          </a:p>
          <a:p>
            <a:pPr algn="ctr"/>
            <a:r>
              <a:rPr lang="en-US" sz="3200" b="1" dirty="0" smtClean="0"/>
              <a:t>TOGETHER!</a:t>
            </a:r>
          </a:p>
        </p:txBody>
      </p:sp>
      <p:sp>
        <p:nvSpPr>
          <p:cNvPr id="11" name="TextBox 10"/>
          <p:cNvSpPr txBox="1"/>
          <p:nvPr/>
        </p:nvSpPr>
        <p:spPr>
          <a:xfrm>
            <a:off x="7429501" y="3573279"/>
            <a:ext cx="3714750" cy="1938992"/>
          </a:xfrm>
          <a:prstGeom prst="rect">
            <a:avLst/>
          </a:prstGeom>
          <a:noFill/>
        </p:spPr>
        <p:txBody>
          <a:bodyPr wrap="square" rtlCol="0">
            <a:spAutoFit/>
          </a:bodyPr>
          <a:lstStyle/>
          <a:p>
            <a:pPr algn="ctr"/>
            <a:r>
              <a:rPr lang="en-US" sz="2000" dirty="0" smtClean="0"/>
              <a:t>Monica Billger</a:t>
            </a:r>
          </a:p>
          <a:p>
            <a:pPr algn="ctr"/>
            <a:r>
              <a:rPr lang="en-US" sz="2000" dirty="0" smtClean="0"/>
              <a:t>Virginia Conservation Advocate, ANS</a:t>
            </a:r>
          </a:p>
          <a:p>
            <a:pPr algn="ctr"/>
            <a:r>
              <a:rPr lang="en-US" sz="2000" dirty="0" smtClean="0">
                <a:solidFill>
                  <a:schemeClr val="tx2">
                    <a:lumMod val="50000"/>
                  </a:schemeClr>
                </a:solidFill>
                <a:hlinkClick r:id="rId3"/>
              </a:rPr>
              <a:t>Monica.billger@anshome.org</a:t>
            </a:r>
            <a:endParaRPr lang="en-US" sz="2000" dirty="0" smtClean="0">
              <a:solidFill>
                <a:schemeClr val="tx2">
                  <a:lumMod val="50000"/>
                </a:schemeClr>
              </a:solidFill>
            </a:endParaRPr>
          </a:p>
          <a:p>
            <a:pPr algn="ctr"/>
            <a:r>
              <a:rPr lang="en-US" sz="2000" dirty="0" smtClean="0"/>
              <a:t>571-278-5535</a:t>
            </a:r>
          </a:p>
          <a:p>
            <a:pPr algn="ctr"/>
            <a:r>
              <a:rPr lang="en-US" sz="2000" dirty="0"/>
              <a:t>http://anshome.org/</a:t>
            </a: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7572" y="342898"/>
            <a:ext cx="5801782" cy="4351337"/>
          </a:xfrm>
          <a:prstGeom prst="rect">
            <a:avLst/>
          </a:prstGeom>
        </p:spPr>
      </p:pic>
    </p:spTree>
    <p:extLst>
      <p:ext uri="{BB962C8B-B14F-4D97-AF65-F5344CB8AC3E}">
        <p14:creationId xmlns:p14="http://schemas.microsoft.com/office/powerpoint/2010/main" val="1905195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t>2</a:t>
            </a:fld>
            <a:endParaRPr lang="en-US" dirty="0"/>
          </a:p>
        </p:txBody>
      </p:sp>
      <p:sp>
        <p:nvSpPr>
          <p:cNvPr id="5" name="Title 4"/>
          <p:cNvSpPr>
            <a:spLocks noGrp="1"/>
          </p:cNvSpPr>
          <p:nvPr>
            <p:ph type="title" idx="4294967295"/>
          </p:nvPr>
        </p:nvSpPr>
        <p:spPr>
          <a:xfrm>
            <a:off x="3953775" y="5009037"/>
            <a:ext cx="9302750" cy="2782887"/>
          </a:xfrm>
        </p:spPr>
        <p:txBody>
          <a:bodyPr>
            <a:normAutofit/>
          </a:bodyPr>
          <a:lstStyle/>
          <a:p>
            <a:r>
              <a:rPr lang="en-US" dirty="0"/>
              <a:t/>
            </a:r>
            <a:br>
              <a:rPr lang="en-US" dirty="0"/>
            </a:br>
            <a:endParaRPr lang="en-US" dirty="0"/>
          </a:p>
        </p:txBody>
      </p:sp>
      <p:sp>
        <p:nvSpPr>
          <p:cNvPr id="6" name="Text Placeholder 5"/>
          <p:cNvSpPr>
            <a:spLocks noGrp="1"/>
          </p:cNvSpPr>
          <p:nvPr>
            <p:ph type="body" sz="half" idx="4294967295"/>
          </p:nvPr>
        </p:nvSpPr>
        <p:spPr>
          <a:xfrm>
            <a:off x="1111348" y="3252961"/>
            <a:ext cx="10363200" cy="3249293"/>
          </a:xfrm>
        </p:spPr>
        <p:txBody>
          <a:bodyPr>
            <a:noAutofit/>
          </a:bodyPr>
          <a:lstStyle/>
          <a:p>
            <a:pPr marL="342900" indent="-342900" algn="ctr">
              <a:buFont typeface="+mj-lt"/>
              <a:buAutoNum type="arabicPeriod"/>
            </a:pPr>
            <a:r>
              <a:rPr lang="en-US" sz="2800" dirty="0" smtClean="0"/>
              <a:t>Mission</a:t>
            </a:r>
          </a:p>
          <a:p>
            <a:pPr marL="342900" indent="-342900" algn="ctr">
              <a:buFont typeface="+mj-lt"/>
              <a:buAutoNum type="arabicPeriod"/>
            </a:pPr>
            <a:r>
              <a:rPr lang="en-US" sz="2800" dirty="0" smtClean="0"/>
              <a:t>Capacity – ID Tools</a:t>
            </a:r>
            <a:endParaRPr lang="en-US" sz="2800" dirty="0" smtClean="0"/>
          </a:p>
          <a:p>
            <a:pPr marL="342900" indent="-342900" algn="ctr">
              <a:buFont typeface="+mj-lt"/>
              <a:buAutoNum type="arabicPeriod"/>
            </a:pPr>
            <a:r>
              <a:rPr lang="en-US" sz="2800" dirty="0" smtClean="0"/>
              <a:t>Partners – Research Community</a:t>
            </a:r>
            <a:endParaRPr lang="en-US" sz="2800" dirty="0" smtClean="0"/>
          </a:p>
          <a:p>
            <a:pPr marL="342900" indent="-342900" algn="ctr">
              <a:buFont typeface="+mj-lt"/>
              <a:buAutoNum type="arabicPeriod"/>
            </a:pPr>
            <a:r>
              <a:rPr lang="en-US" sz="2800" dirty="0" smtClean="0"/>
              <a:t>Relationships</a:t>
            </a:r>
          </a:p>
          <a:p>
            <a:pPr marL="342900" indent="-342900" algn="ctr">
              <a:buFont typeface="+mj-lt"/>
              <a:buAutoNum type="arabicPeriod"/>
            </a:pPr>
            <a:r>
              <a:rPr lang="en-US" sz="2800" dirty="0" smtClean="0"/>
              <a:t>Engagement</a:t>
            </a:r>
          </a:p>
          <a:p>
            <a:pPr algn="ctr"/>
            <a:endParaRPr lang="en-US" sz="2800" dirty="0"/>
          </a:p>
        </p:txBody>
      </p:sp>
      <p:sp>
        <p:nvSpPr>
          <p:cNvPr id="7" name="Text Placeholder 6"/>
          <p:cNvSpPr>
            <a:spLocks noGrp="1"/>
          </p:cNvSpPr>
          <p:nvPr>
            <p:ph type="body" sz="half" idx="4294967295"/>
          </p:nvPr>
        </p:nvSpPr>
        <p:spPr>
          <a:xfrm>
            <a:off x="1111348" y="2403794"/>
            <a:ext cx="10363200" cy="595313"/>
          </a:xfrm>
        </p:spPr>
        <p:txBody>
          <a:bodyPr>
            <a:noAutofit/>
          </a:bodyPr>
          <a:lstStyle/>
          <a:p>
            <a:pPr marL="0" indent="0" algn="ctr">
              <a:buNone/>
            </a:pPr>
            <a:r>
              <a:rPr lang="en-US" sz="3600" b="1" dirty="0" smtClean="0"/>
              <a:t>GETTING STARTED: Opportunities &amp; Barriers</a:t>
            </a:r>
            <a:endParaRPr lang="en-US" sz="3600" b="1" dirty="0"/>
          </a:p>
        </p:txBody>
      </p:sp>
      <p:sp>
        <p:nvSpPr>
          <p:cNvPr id="8" name="TextBox 7"/>
          <p:cNvSpPr txBox="1"/>
          <p:nvPr/>
        </p:nvSpPr>
        <p:spPr>
          <a:xfrm>
            <a:off x="1848313" y="1140000"/>
            <a:ext cx="8665698" cy="800219"/>
          </a:xfrm>
          <a:prstGeom prst="rect">
            <a:avLst/>
          </a:prstGeom>
          <a:noFill/>
        </p:spPr>
        <p:txBody>
          <a:bodyPr wrap="square" rtlCol="0">
            <a:spAutoFit/>
          </a:bodyPr>
          <a:lstStyle/>
          <a:p>
            <a:pPr algn="ctr"/>
            <a:r>
              <a:rPr lang="en-US" sz="2400" b="1" i="1" dirty="0" smtClean="0"/>
              <a:t>“</a:t>
            </a:r>
            <a:r>
              <a:rPr lang="en-US" sz="2800" b="1" i="1" dirty="0" smtClean="0"/>
              <a:t>Individually</a:t>
            </a:r>
            <a:r>
              <a:rPr lang="en-US" sz="2800" b="1" i="1" dirty="0"/>
              <a:t>, we are one drop. Together, we are an ocean</a:t>
            </a:r>
            <a:r>
              <a:rPr lang="en-US" sz="2400" b="1" i="1" dirty="0" smtClean="0"/>
              <a:t>.</a:t>
            </a:r>
            <a:r>
              <a:rPr lang="en-US" b="1" i="1" dirty="0" smtClean="0"/>
              <a:t>”</a:t>
            </a:r>
          </a:p>
          <a:p>
            <a:pPr algn="ctr"/>
            <a:r>
              <a:rPr lang="en-US" b="1" dirty="0" smtClean="0"/>
              <a:t> — </a:t>
            </a:r>
            <a:r>
              <a:rPr lang="en-US" b="1" dirty="0" err="1" smtClean="0"/>
              <a:t>Ryunosuke</a:t>
            </a:r>
            <a:r>
              <a:rPr lang="en-US" b="1" dirty="0" smtClean="0"/>
              <a:t> </a:t>
            </a:r>
            <a:r>
              <a:rPr lang="en-US" b="1" dirty="0" err="1"/>
              <a:t>Satoro</a:t>
            </a:r>
            <a:endParaRPr lang="en-US" b="1" dirty="0"/>
          </a:p>
        </p:txBody>
      </p:sp>
    </p:spTree>
    <p:extLst>
      <p:ext uri="{BB962C8B-B14F-4D97-AF65-F5344CB8AC3E}">
        <p14:creationId xmlns:p14="http://schemas.microsoft.com/office/powerpoint/2010/main" val="556609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2586681" y="264435"/>
            <a:ext cx="8237837" cy="1056454"/>
          </a:xfrm>
        </p:spPr>
        <p:txBody>
          <a:bodyPr>
            <a:normAutofit/>
          </a:bodyPr>
          <a:lstStyle/>
          <a:p>
            <a:r>
              <a:rPr lang="en-US" b="1" dirty="0" smtClean="0"/>
              <a:t>#1 Mission</a:t>
            </a:r>
            <a:endParaRPr lang="en-US" b="1" dirty="0"/>
          </a:p>
        </p:txBody>
      </p:sp>
      <p:sp>
        <p:nvSpPr>
          <p:cNvPr id="6" name="Slide Number Placeholder 5"/>
          <p:cNvSpPr>
            <a:spLocks noGrp="1"/>
          </p:cNvSpPr>
          <p:nvPr>
            <p:ph type="sldNum" sz="quarter" idx="12"/>
          </p:nvPr>
        </p:nvSpPr>
        <p:spPr/>
        <p:txBody>
          <a:bodyPr/>
          <a:lstStyle/>
          <a:p>
            <a:fld id="{6D22F896-40B5-4ADD-8801-0D06FADFA095}" type="slidenum">
              <a:rPr lang="en-US" smtClean="0"/>
              <a:t>3</a:t>
            </a:fld>
            <a:endParaRPr lang="en-US" dirty="0"/>
          </a:p>
        </p:txBody>
      </p:sp>
      <p:pic>
        <p:nvPicPr>
          <p:cNvPr id="9" name="Picture 8"/>
          <p:cNvPicPr>
            <a:picLocks noChangeAspect="1"/>
          </p:cNvPicPr>
          <p:nvPr/>
        </p:nvPicPr>
        <p:blipFill>
          <a:blip r:embed="rId3"/>
          <a:stretch>
            <a:fillRect/>
          </a:stretch>
        </p:blipFill>
        <p:spPr>
          <a:xfrm>
            <a:off x="361583" y="1503451"/>
            <a:ext cx="6083181" cy="4562386"/>
          </a:xfrm>
          <a:prstGeom prst="rect">
            <a:avLst/>
          </a:prstGeom>
        </p:spPr>
      </p:pic>
      <p:sp>
        <p:nvSpPr>
          <p:cNvPr id="3" name="Oval Callout 2"/>
          <p:cNvSpPr/>
          <p:nvPr/>
        </p:nvSpPr>
        <p:spPr>
          <a:xfrm>
            <a:off x="100748" y="1163783"/>
            <a:ext cx="2931123" cy="1860252"/>
          </a:xfrm>
          <a:prstGeom prst="wedgeEllipseCallout">
            <a:avLst>
              <a:gd name="adj1" fmla="val -18071"/>
              <a:gd name="adj2" fmla="val -42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Berlin Sans FB" panose="020E0602020502020306" pitchFamily="34" charset="0"/>
              </a:rPr>
              <a:t>Cleaner Streams </a:t>
            </a:r>
          </a:p>
          <a:p>
            <a:pPr algn="ctr"/>
            <a:r>
              <a:rPr lang="en-US" sz="2400" dirty="0" smtClean="0">
                <a:latin typeface="Berlin Sans FB" panose="020E0602020502020306" pitchFamily="34" charset="0"/>
              </a:rPr>
              <a:t>in </a:t>
            </a:r>
            <a:r>
              <a:rPr lang="en-US" sz="2400" u="sng" dirty="0">
                <a:latin typeface="Berlin Sans FB" panose="020E0602020502020306" pitchFamily="34" charset="0"/>
              </a:rPr>
              <a:t>e</a:t>
            </a:r>
            <a:r>
              <a:rPr lang="en-US" sz="2400" u="sng" dirty="0" smtClean="0">
                <a:latin typeface="Berlin Sans FB" panose="020E0602020502020306" pitchFamily="34" charset="0"/>
              </a:rPr>
              <a:t>very</a:t>
            </a:r>
            <a:r>
              <a:rPr lang="en-US" sz="2400" dirty="0" smtClean="0">
                <a:latin typeface="Berlin Sans FB" panose="020E0602020502020306" pitchFamily="34" charset="0"/>
              </a:rPr>
              <a:t> Neighborhood</a:t>
            </a:r>
            <a:endParaRPr lang="en-US" sz="2400" dirty="0">
              <a:latin typeface="Berlin Sans FB" panose="020E0602020502020306" pitchFamily="34" charset="0"/>
            </a:endParaRPr>
          </a:p>
        </p:txBody>
      </p:sp>
      <p:sp>
        <p:nvSpPr>
          <p:cNvPr id="4" name="Content Placeholder 3"/>
          <p:cNvSpPr>
            <a:spLocks noGrp="1"/>
          </p:cNvSpPr>
          <p:nvPr>
            <p:ph sz="quarter" idx="13"/>
          </p:nvPr>
        </p:nvSpPr>
        <p:spPr>
          <a:xfrm>
            <a:off x="6705599" y="1320889"/>
            <a:ext cx="5137265" cy="5395374"/>
          </a:xfrm>
        </p:spPr>
        <p:txBody>
          <a:bodyPr>
            <a:normAutofit lnSpcReduction="10000"/>
          </a:bodyPr>
          <a:lstStyle/>
          <a:p>
            <a:r>
              <a:rPr lang="en-US" sz="2400" dirty="0" smtClean="0"/>
              <a:t>Connecting People to their Natural environment &amp; local stream</a:t>
            </a:r>
          </a:p>
          <a:p>
            <a:r>
              <a:rPr lang="en-US" sz="2400" dirty="0" smtClean="0"/>
              <a:t>Educating residents &amp; community leaders about </a:t>
            </a:r>
            <a:r>
              <a:rPr lang="en-US" sz="2400" dirty="0"/>
              <a:t>the link between water quality, urban development and healthy </a:t>
            </a:r>
            <a:r>
              <a:rPr lang="en-US" sz="2400" dirty="0" smtClean="0"/>
              <a:t>communities</a:t>
            </a:r>
            <a:endParaRPr lang="en-US" sz="2400" dirty="0"/>
          </a:p>
          <a:p>
            <a:r>
              <a:rPr lang="en-US" sz="2400" dirty="0" smtClean="0"/>
              <a:t>Influencing </a:t>
            </a:r>
            <a:r>
              <a:rPr lang="en-US" sz="2400" dirty="0"/>
              <a:t>local clean water policies and inspires individual best practices to produce cleaner streams in the region.</a:t>
            </a:r>
          </a:p>
          <a:p>
            <a:endParaRPr lang="en-US" dirty="0"/>
          </a:p>
        </p:txBody>
      </p:sp>
    </p:spTree>
    <p:extLst>
      <p:ext uri="{BB962C8B-B14F-4D97-AF65-F5344CB8AC3E}">
        <p14:creationId xmlns:p14="http://schemas.microsoft.com/office/powerpoint/2010/main" val="433977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200150" y="140217"/>
            <a:ext cx="10364098" cy="1383912"/>
          </a:xfrm>
          <a:prstGeom prst="rect">
            <a:avLst/>
          </a:prstGeom>
        </p:spPr>
      </p:pic>
      <p:sp>
        <p:nvSpPr>
          <p:cNvPr id="3" name="Content Placeholder 2"/>
          <p:cNvSpPr>
            <a:spLocks noGrp="1"/>
          </p:cNvSpPr>
          <p:nvPr>
            <p:ph sz="quarter" idx="13"/>
          </p:nvPr>
        </p:nvSpPr>
        <p:spPr>
          <a:xfrm>
            <a:off x="5677797" y="1666613"/>
            <a:ext cx="5886451" cy="4944083"/>
          </a:xfrm>
        </p:spPr>
        <p:txBody>
          <a:bodyPr>
            <a:normAutofit fontScale="62500" lnSpcReduction="20000"/>
          </a:bodyPr>
          <a:lstStyle/>
          <a:p>
            <a:pPr marL="0" indent="0">
              <a:buNone/>
            </a:pPr>
            <a:r>
              <a:rPr lang="en-US" sz="3200" dirty="0" smtClean="0"/>
              <a:t>Little </a:t>
            </a:r>
            <a:r>
              <a:rPr lang="en-US" sz="3200" dirty="0"/>
              <a:t>Hunting </a:t>
            </a:r>
            <a:r>
              <a:rPr lang="en-US" sz="3200" dirty="0" smtClean="0"/>
              <a:t>Creek (3.1 mile tidal tributary of the Potomac) </a:t>
            </a:r>
            <a:r>
              <a:rPr lang="en-US" sz="3200" dirty="0"/>
              <a:t>is one of the most severely degraded streams in Fairfax County. In 2007, it was named “Fairfax County’s Trashiest Stream</a:t>
            </a:r>
            <a:r>
              <a:rPr lang="en-US" sz="3200" dirty="0" smtClean="0"/>
              <a:t>”</a:t>
            </a:r>
          </a:p>
          <a:p>
            <a:pPr marL="0" indent="0">
              <a:buNone/>
            </a:pPr>
            <a:endParaRPr lang="en-US" sz="1600" dirty="0" smtClean="0"/>
          </a:p>
          <a:p>
            <a:pPr marL="0" indent="0">
              <a:buNone/>
            </a:pPr>
            <a:r>
              <a:rPr lang="en-US" sz="2900" dirty="0"/>
              <a:t>Over the last seven years volunteers have removed: </a:t>
            </a:r>
          </a:p>
          <a:p>
            <a:r>
              <a:rPr lang="en-US" sz="2900" dirty="0"/>
              <a:t>186+ shopping </a:t>
            </a:r>
            <a:r>
              <a:rPr lang="en-US" sz="2900" dirty="0" smtClean="0"/>
              <a:t>carts</a:t>
            </a:r>
            <a:endParaRPr lang="en-US" sz="2900" dirty="0"/>
          </a:p>
          <a:p>
            <a:r>
              <a:rPr lang="en-US" sz="2900" dirty="0"/>
              <a:t>450+ bags of </a:t>
            </a:r>
            <a:r>
              <a:rPr lang="en-US" sz="2900" dirty="0" smtClean="0"/>
              <a:t>trash</a:t>
            </a:r>
          </a:p>
          <a:p>
            <a:r>
              <a:rPr lang="en-US" sz="2900" dirty="0" smtClean="0"/>
              <a:t>50+ tires</a:t>
            </a:r>
          </a:p>
          <a:p>
            <a:r>
              <a:rPr lang="en-US" sz="2900" dirty="0"/>
              <a:t>over a dozen </a:t>
            </a:r>
            <a:r>
              <a:rPr lang="en-US" sz="2900" dirty="0" smtClean="0"/>
              <a:t>bikes</a:t>
            </a:r>
          </a:p>
          <a:p>
            <a:r>
              <a:rPr lang="en-US" sz="2900" dirty="0" smtClean="0"/>
              <a:t>multiples </a:t>
            </a:r>
            <a:r>
              <a:rPr lang="en-US" sz="2900" dirty="0"/>
              <a:t>car </a:t>
            </a:r>
            <a:r>
              <a:rPr lang="en-US" sz="2900" dirty="0" smtClean="0"/>
              <a:t>seats, a .22 </a:t>
            </a:r>
            <a:r>
              <a:rPr lang="en-US" sz="2900" dirty="0"/>
              <a:t>caliber-hunting </a:t>
            </a:r>
            <a:r>
              <a:rPr lang="en-US" sz="2900" dirty="0" smtClean="0"/>
              <a:t>rifle., a bathtub</a:t>
            </a:r>
            <a:r>
              <a:rPr lang="en-US" sz="2900" dirty="0"/>
              <a:t>, </a:t>
            </a:r>
            <a:r>
              <a:rPr lang="en-US" sz="2900" dirty="0" smtClean="0"/>
              <a:t>and a </a:t>
            </a:r>
            <a:r>
              <a:rPr lang="en-US" sz="2900" dirty="0"/>
              <a:t>bounce </a:t>
            </a:r>
            <a:r>
              <a:rPr lang="en-US" sz="2900" dirty="0" smtClean="0"/>
              <a:t>house (among other items)</a:t>
            </a:r>
            <a:endParaRPr lang="en-US" dirty="0" smtClean="0"/>
          </a:p>
        </p:txBody>
      </p:sp>
      <p:sp>
        <p:nvSpPr>
          <p:cNvPr id="6" name="Slide Number Placeholder 5"/>
          <p:cNvSpPr>
            <a:spLocks noGrp="1"/>
          </p:cNvSpPr>
          <p:nvPr>
            <p:ph type="sldNum" sz="quarter" idx="12"/>
          </p:nvPr>
        </p:nvSpPr>
        <p:spPr/>
        <p:txBody>
          <a:bodyPr/>
          <a:lstStyle/>
          <a:p>
            <a:fld id="{6D22F896-40B5-4ADD-8801-0D06FADFA095}" type="slidenum">
              <a:rPr lang="en-US" smtClean="0"/>
              <a:t>4</a:t>
            </a:fld>
            <a:endParaRPr lang="en-US"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3000" y="487160"/>
            <a:ext cx="2709949" cy="3333404"/>
          </a:xfrm>
          <a:prstGeom prst="rect">
            <a:avLst/>
          </a:prstGeom>
        </p:spPr>
      </p:pic>
      <p:pic>
        <p:nvPicPr>
          <p:cNvPr id="11" name="Picture 10"/>
          <p:cNvPicPr>
            <a:picLocks noChangeAspect="1"/>
          </p:cNvPicPr>
          <p:nvPr/>
        </p:nvPicPr>
        <p:blipFill>
          <a:blip r:embed="rId5"/>
          <a:stretch>
            <a:fillRect/>
          </a:stretch>
        </p:blipFill>
        <p:spPr>
          <a:xfrm>
            <a:off x="1218778" y="3367434"/>
            <a:ext cx="4172997" cy="3243262"/>
          </a:xfrm>
          <a:prstGeom prst="rect">
            <a:avLst/>
          </a:prstGeom>
        </p:spPr>
      </p:pic>
    </p:spTree>
    <p:extLst>
      <p:ext uri="{BB962C8B-B14F-4D97-AF65-F5344CB8AC3E}">
        <p14:creationId xmlns:p14="http://schemas.microsoft.com/office/powerpoint/2010/main" val="33228042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0498" y="339984"/>
            <a:ext cx="5374151" cy="762640"/>
          </a:xfrm>
        </p:spPr>
        <p:txBody>
          <a:bodyPr>
            <a:noAutofit/>
          </a:bodyPr>
          <a:lstStyle/>
          <a:p>
            <a:r>
              <a:rPr lang="en-US" sz="2400" b="1" dirty="0" smtClean="0"/>
              <a:t>Impervious (Paved) Surface 1984</a:t>
            </a:r>
            <a:endParaRPr lang="en-US" sz="2400" b="1" dirty="0"/>
          </a:p>
        </p:txBody>
      </p:sp>
      <p:pic>
        <p:nvPicPr>
          <p:cNvPr id="1026" name="Picture 2" descr="Paving Washington"/>
          <p:cNvPicPr>
            <a:picLocks noGrp="1" noChangeAspect="1" noChangeArrowheads="1"/>
          </p:cNvPicPr>
          <p:nvPr>
            <p:ph idx="4294967295"/>
          </p:nvPr>
        </p:nvPicPr>
        <p:blipFill rotWithShape="1">
          <a:blip r:embed="rId3">
            <a:extLst>
              <a:ext uri="{28A0092B-C50C-407E-A947-70E740481C1C}">
                <a14:useLocalDpi xmlns:a14="http://schemas.microsoft.com/office/drawing/2010/main"/>
              </a:ext>
            </a:extLst>
          </a:blip>
          <a:srcRect l="-139" t="19250" r="29547" b="-691"/>
          <a:stretch/>
        </p:blipFill>
        <p:spPr bwMode="auto">
          <a:xfrm>
            <a:off x="183284" y="1197242"/>
            <a:ext cx="5829379" cy="50066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488224" y="6488668"/>
            <a:ext cx="703975" cy="369332"/>
          </a:xfrm>
          <a:prstGeom prst="rect">
            <a:avLst/>
          </a:prstGeom>
          <a:noFill/>
        </p:spPr>
        <p:txBody>
          <a:bodyPr wrap="none" rtlCol="0">
            <a:spAutoFit/>
          </a:bodyPr>
          <a:lstStyle/>
          <a:p>
            <a:r>
              <a:rPr lang="en-US" dirty="0" smtClean="0"/>
              <a:t>NASA</a:t>
            </a:r>
            <a:endParaRPr lang="en-US" dirty="0"/>
          </a:p>
        </p:txBody>
      </p:sp>
      <p:pic>
        <p:nvPicPr>
          <p:cNvPr id="2" name="Picture 1"/>
          <p:cNvPicPr>
            <a:picLocks noChangeAspect="1"/>
          </p:cNvPicPr>
          <p:nvPr/>
        </p:nvPicPr>
        <p:blipFill rotWithShape="1">
          <a:blip r:embed="rId4"/>
          <a:srcRect l="2848" t="18012" r="32733"/>
          <a:stretch/>
        </p:blipFill>
        <p:spPr>
          <a:xfrm>
            <a:off x="6311304" y="1197243"/>
            <a:ext cx="5562248" cy="5415651"/>
          </a:xfrm>
          <a:prstGeom prst="rect">
            <a:avLst/>
          </a:prstGeom>
        </p:spPr>
      </p:pic>
      <p:sp>
        <p:nvSpPr>
          <p:cNvPr id="5" name="TextBox 4"/>
          <p:cNvSpPr txBox="1"/>
          <p:nvPr/>
        </p:nvSpPr>
        <p:spPr>
          <a:xfrm>
            <a:off x="6553210" y="490472"/>
            <a:ext cx="5078436" cy="461665"/>
          </a:xfrm>
          <a:prstGeom prst="rect">
            <a:avLst/>
          </a:prstGeom>
          <a:noFill/>
        </p:spPr>
        <p:txBody>
          <a:bodyPr wrap="square" rtlCol="0">
            <a:spAutoFit/>
          </a:bodyPr>
          <a:lstStyle/>
          <a:p>
            <a:r>
              <a:rPr lang="en-US" sz="2400" b="1" dirty="0" smtClean="0">
                <a:latin typeface="+mj-lt"/>
              </a:rPr>
              <a:t>IMPERVIOUS (PAVED) SURFACE 2010 </a:t>
            </a:r>
            <a:endParaRPr lang="en-US" sz="2400" b="1" dirty="0">
              <a:latin typeface="+mj-lt"/>
            </a:endParaRPr>
          </a:p>
        </p:txBody>
      </p:sp>
    </p:spTree>
    <p:extLst>
      <p:ext uri="{BB962C8B-B14F-4D97-AF65-F5344CB8AC3E}">
        <p14:creationId xmlns:p14="http://schemas.microsoft.com/office/powerpoint/2010/main" val="32885573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D22F896-40B5-4ADD-8801-0D06FADFA095}" type="slidenum">
              <a:rPr lang="en-US" smtClean="0"/>
              <a:t>6</a:t>
            </a:fld>
            <a:endParaRPr lang="en-US" dirty="0"/>
          </a:p>
        </p:txBody>
      </p:sp>
      <p:pic>
        <p:nvPicPr>
          <p:cNvPr id="9" name="Picture 8" descr="Screen Clipping"/>
          <p:cNvPicPr>
            <a:picLocks noChangeAspect="1"/>
          </p:cNvPicPr>
          <p:nvPr/>
        </p:nvPicPr>
        <p:blipFill rotWithShape="1">
          <a:blip r:embed="rId3">
            <a:extLst>
              <a:ext uri="{28A0092B-C50C-407E-A947-70E740481C1C}">
                <a14:useLocalDpi xmlns:a14="http://schemas.microsoft.com/office/drawing/2010/main" val="0"/>
              </a:ext>
            </a:extLst>
          </a:blip>
          <a:srcRect l="-1" r="21323"/>
          <a:stretch/>
        </p:blipFill>
        <p:spPr>
          <a:xfrm>
            <a:off x="6203955" y="1639743"/>
            <a:ext cx="5988045" cy="5218257"/>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9861" y="0"/>
            <a:ext cx="5682139" cy="1171575"/>
          </a:xfrm>
          <a:prstGeom prst="rect">
            <a:avLst/>
          </a:prstGeom>
        </p:spPr>
      </p:pic>
      <p:pic>
        <p:nvPicPr>
          <p:cNvPr id="2" name="Picture 1"/>
          <p:cNvPicPr>
            <a:picLocks noChangeAspect="1"/>
          </p:cNvPicPr>
          <p:nvPr/>
        </p:nvPicPr>
        <p:blipFill rotWithShape="1">
          <a:blip r:embed="rId5"/>
          <a:srcRect l="2193" t="1942" r="7333"/>
          <a:stretch/>
        </p:blipFill>
        <p:spPr>
          <a:xfrm>
            <a:off x="-1" y="1740465"/>
            <a:ext cx="6203955" cy="5117535"/>
          </a:xfrm>
          <a:prstGeom prst="rect">
            <a:avLst/>
          </a:prstGeom>
        </p:spPr>
      </p:pic>
      <p:pic>
        <p:nvPicPr>
          <p:cNvPr id="6" name="Picture 5"/>
          <p:cNvPicPr>
            <a:picLocks noChangeAspect="1"/>
          </p:cNvPicPr>
          <p:nvPr/>
        </p:nvPicPr>
        <p:blipFill>
          <a:blip r:embed="rId6"/>
          <a:stretch>
            <a:fillRect/>
          </a:stretch>
        </p:blipFill>
        <p:spPr>
          <a:xfrm>
            <a:off x="-404676" y="808100"/>
            <a:ext cx="6608630" cy="726949"/>
          </a:xfrm>
          <a:prstGeom prst="rect">
            <a:avLst/>
          </a:prstGeom>
        </p:spPr>
      </p:pic>
    </p:spTree>
    <p:extLst>
      <p:ext uri="{BB962C8B-B14F-4D97-AF65-F5344CB8AC3E}">
        <p14:creationId xmlns:p14="http://schemas.microsoft.com/office/powerpoint/2010/main" val="8793258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182530"/>
            <a:ext cx="10364451" cy="1258263"/>
          </a:xfrm>
        </p:spPr>
        <p:txBody>
          <a:bodyPr/>
          <a:lstStyle/>
          <a:p>
            <a:r>
              <a:rPr lang="en-US" b="1" dirty="0" smtClean="0"/>
              <a:t>#3 Partners</a:t>
            </a:r>
            <a:endParaRPr lang="en-US" b="1" dirty="0"/>
          </a:p>
        </p:txBody>
      </p:sp>
      <p:sp>
        <p:nvSpPr>
          <p:cNvPr id="5" name="Slide Number Placeholder 4"/>
          <p:cNvSpPr>
            <a:spLocks noGrp="1"/>
          </p:cNvSpPr>
          <p:nvPr>
            <p:ph type="sldNum" sz="quarter" idx="12"/>
          </p:nvPr>
        </p:nvSpPr>
        <p:spPr/>
        <p:txBody>
          <a:bodyPr/>
          <a:lstStyle/>
          <a:p>
            <a:fld id="{6D22F896-40B5-4ADD-8801-0D06FADFA095}" type="slidenum">
              <a:rPr lang="en-US" smtClean="0"/>
              <a:t>7</a:t>
            </a:fld>
            <a:endParaRPr lang="en-US" dirty="0"/>
          </a:p>
        </p:txBody>
      </p:sp>
      <p:pic>
        <p:nvPicPr>
          <p:cNvPr id="8" name="Picture 7"/>
          <p:cNvPicPr>
            <a:picLocks noChangeAspect="1"/>
          </p:cNvPicPr>
          <p:nvPr/>
        </p:nvPicPr>
        <p:blipFill>
          <a:blip r:embed="rId3"/>
          <a:stretch>
            <a:fillRect/>
          </a:stretch>
        </p:blipFill>
        <p:spPr>
          <a:xfrm>
            <a:off x="1023503" y="2997355"/>
            <a:ext cx="1466850" cy="1695450"/>
          </a:xfrm>
          <a:prstGeom prst="rect">
            <a:avLst/>
          </a:prstGeom>
        </p:spPr>
      </p:pic>
      <p:pic>
        <p:nvPicPr>
          <p:cNvPr id="9" name="Picture 8"/>
          <p:cNvPicPr>
            <a:picLocks noChangeAspect="1"/>
          </p:cNvPicPr>
          <p:nvPr/>
        </p:nvPicPr>
        <p:blipFill>
          <a:blip r:embed="rId4"/>
          <a:stretch>
            <a:fillRect/>
          </a:stretch>
        </p:blipFill>
        <p:spPr>
          <a:xfrm>
            <a:off x="4330098" y="4255273"/>
            <a:ext cx="2341400" cy="2341400"/>
          </a:xfrm>
          <a:prstGeom prst="rect">
            <a:avLst/>
          </a:prstGeom>
        </p:spPr>
      </p:pic>
      <p:pic>
        <p:nvPicPr>
          <p:cNvPr id="10" name="Picture 9"/>
          <p:cNvPicPr>
            <a:picLocks noChangeAspect="1"/>
          </p:cNvPicPr>
          <p:nvPr/>
        </p:nvPicPr>
        <p:blipFill>
          <a:blip r:embed="rId5"/>
          <a:stretch>
            <a:fillRect/>
          </a:stretch>
        </p:blipFill>
        <p:spPr>
          <a:xfrm>
            <a:off x="4257307" y="1157433"/>
            <a:ext cx="2988493" cy="2988493"/>
          </a:xfrm>
          <a:prstGeom prst="rect">
            <a:avLst/>
          </a:prstGeom>
        </p:spPr>
      </p:pic>
      <p:pic>
        <p:nvPicPr>
          <p:cNvPr id="13" name="Picture 12"/>
          <p:cNvPicPr>
            <a:picLocks noChangeAspect="1"/>
          </p:cNvPicPr>
          <p:nvPr/>
        </p:nvPicPr>
        <p:blipFill>
          <a:blip r:embed="rId6"/>
          <a:stretch>
            <a:fillRect/>
          </a:stretch>
        </p:blipFill>
        <p:spPr>
          <a:xfrm>
            <a:off x="1981531" y="1089473"/>
            <a:ext cx="2014600" cy="1738312"/>
          </a:xfrm>
          <a:prstGeom prst="rect">
            <a:avLst/>
          </a:prstGeom>
        </p:spPr>
      </p:pic>
      <p:pic>
        <p:nvPicPr>
          <p:cNvPr id="15" name="Picture 14"/>
          <p:cNvPicPr>
            <a:picLocks noChangeAspect="1"/>
          </p:cNvPicPr>
          <p:nvPr/>
        </p:nvPicPr>
        <p:blipFill>
          <a:blip r:embed="rId7"/>
          <a:stretch>
            <a:fillRect/>
          </a:stretch>
        </p:blipFill>
        <p:spPr>
          <a:xfrm>
            <a:off x="7829804" y="1579057"/>
            <a:ext cx="2409826" cy="1248728"/>
          </a:xfrm>
          <a:prstGeom prst="rect">
            <a:avLst/>
          </a:prstGeom>
        </p:spPr>
      </p:pic>
      <p:pic>
        <p:nvPicPr>
          <p:cNvPr id="16" name="Picture 15"/>
          <p:cNvPicPr>
            <a:picLocks noChangeAspect="1"/>
          </p:cNvPicPr>
          <p:nvPr/>
        </p:nvPicPr>
        <p:blipFill>
          <a:blip r:embed="rId8"/>
          <a:stretch>
            <a:fillRect/>
          </a:stretch>
        </p:blipFill>
        <p:spPr>
          <a:xfrm>
            <a:off x="9196751" y="3245044"/>
            <a:ext cx="1864828" cy="3003356"/>
          </a:xfrm>
          <a:prstGeom prst="rect">
            <a:avLst/>
          </a:prstGeom>
        </p:spPr>
      </p:pic>
      <p:pic>
        <p:nvPicPr>
          <p:cNvPr id="17" name="Picture 16"/>
          <p:cNvPicPr>
            <a:picLocks noChangeAspect="1"/>
          </p:cNvPicPr>
          <p:nvPr/>
        </p:nvPicPr>
        <p:blipFill>
          <a:blip r:embed="rId9"/>
          <a:stretch>
            <a:fillRect/>
          </a:stretch>
        </p:blipFill>
        <p:spPr>
          <a:xfrm>
            <a:off x="7245800" y="3650212"/>
            <a:ext cx="1423127" cy="1775761"/>
          </a:xfrm>
          <a:prstGeom prst="rect">
            <a:avLst/>
          </a:prstGeom>
        </p:spPr>
      </p:pic>
      <p:sp>
        <p:nvSpPr>
          <p:cNvPr id="26" name="TextBox 25"/>
          <p:cNvSpPr txBox="1"/>
          <p:nvPr/>
        </p:nvSpPr>
        <p:spPr>
          <a:xfrm>
            <a:off x="8959856" y="6248400"/>
            <a:ext cx="2559547" cy="307777"/>
          </a:xfrm>
          <a:prstGeom prst="rect">
            <a:avLst/>
          </a:prstGeom>
          <a:noFill/>
        </p:spPr>
        <p:txBody>
          <a:bodyPr wrap="square" rtlCol="0">
            <a:spAutoFit/>
          </a:bodyPr>
          <a:lstStyle/>
          <a:p>
            <a:r>
              <a:rPr lang="en-US" sz="1400" dirty="0" smtClean="0"/>
              <a:t>Good Shepherd Catholic Church</a:t>
            </a:r>
            <a:endParaRPr lang="en-US" sz="1400" dirty="0"/>
          </a:p>
        </p:txBody>
      </p:sp>
      <p:pic>
        <p:nvPicPr>
          <p:cNvPr id="27" name="Picture 26"/>
          <p:cNvPicPr>
            <a:picLocks noChangeAspect="1"/>
          </p:cNvPicPr>
          <p:nvPr/>
        </p:nvPicPr>
        <p:blipFill>
          <a:blip r:embed="rId10"/>
          <a:stretch>
            <a:fillRect/>
          </a:stretch>
        </p:blipFill>
        <p:spPr>
          <a:xfrm>
            <a:off x="581530" y="5056187"/>
            <a:ext cx="2990850" cy="1009650"/>
          </a:xfrm>
          <a:prstGeom prst="rect">
            <a:avLst/>
          </a:prstGeom>
        </p:spPr>
      </p:pic>
    </p:spTree>
    <p:extLst>
      <p:ext uri="{BB962C8B-B14F-4D97-AF65-F5344CB8AC3E}">
        <p14:creationId xmlns:p14="http://schemas.microsoft.com/office/powerpoint/2010/main" val="20568493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42363" y="59745"/>
            <a:ext cx="10364451" cy="1596177"/>
          </a:xfrm>
        </p:spPr>
        <p:txBody>
          <a:bodyPr>
            <a:normAutofit/>
          </a:bodyPr>
          <a:lstStyle/>
          <a:p>
            <a:r>
              <a:rPr lang="en-US" b="1" dirty="0" smtClean="0"/>
              <a:t>#4 RELATIONSHIPS</a:t>
            </a:r>
            <a:endParaRPr lang="en-US" b="1" dirty="0"/>
          </a:p>
        </p:txBody>
      </p:sp>
      <p:sp>
        <p:nvSpPr>
          <p:cNvPr id="6" name="Content Placeholder 5"/>
          <p:cNvSpPr>
            <a:spLocks noGrp="1"/>
          </p:cNvSpPr>
          <p:nvPr>
            <p:ph sz="quarter" idx="13"/>
          </p:nvPr>
        </p:nvSpPr>
        <p:spPr>
          <a:xfrm>
            <a:off x="1042988" y="3471863"/>
            <a:ext cx="10363826" cy="900114"/>
          </a:xfrm>
        </p:spPr>
        <p:txBody>
          <a:bodyPr>
            <a:normAutofit/>
          </a:bodyPr>
          <a:lstStyle/>
          <a:p>
            <a:pPr marL="0" indent="0" algn="ctr">
              <a:buNone/>
            </a:pPr>
            <a:r>
              <a:rPr lang="en-US" sz="3200" b="1" dirty="0" smtClean="0"/>
              <a:t>Trust</a:t>
            </a:r>
          </a:p>
          <a:p>
            <a:pPr marL="0" indent="0" algn="ctr">
              <a:buNone/>
            </a:pPr>
            <a:endParaRPr lang="en-US" sz="3200" b="1" dirty="0"/>
          </a:p>
        </p:txBody>
      </p:sp>
      <p:sp>
        <p:nvSpPr>
          <p:cNvPr id="4" name="Slide Number Placeholder 3"/>
          <p:cNvSpPr>
            <a:spLocks noGrp="1"/>
          </p:cNvSpPr>
          <p:nvPr>
            <p:ph type="sldNum" sz="quarter" idx="12"/>
          </p:nvPr>
        </p:nvSpPr>
        <p:spPr/>
        <p:txBody>
          <a:bodyPr/>
          <a:lstStyle/>
          <a:p>
            <a:fld id="{6D22F896-40B5-4ADD-8801-0D06FADFA095}" type="slidenum">
              <a:rPr lang="en-US" smtClean="0"/>
              <a:t>8</a:t>
            </a:fld>
            <a:endParaRPr lang="en-US" dirty="0"/>
          </a:p>
        </p:txBody>
      </p:sp>
      <p:graphicFrame>
        <p:nvGraphicFramePr>
          <p:cNvPr id="8" name="Diagram 7"/>
          <p:cNvGraphicFramePr/>
          <p:nvPr>
            <p:extLst>
              <p:ext uri="{D42A27DB-BD31-4B8C-83A1-F6EECF244321}">
                <p14:modId xmlns:p14="http://schemas.microsoft.com/office/powerpoint/2010/main" val="2067644721"/>
              </p:ext>
            </p:extLst>
          </p:nvPr>
        </p:nvGraphicFramePr>
        <p:xfrm>
          <a:off x="2160588" y="146648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29371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4"/>
          <p:cNvSpPr txBox="1">
            <a:spLocks noChangeArrowheads="1"/>
          </p:cNvSpPr>
          <p:nvPr/>
        </p:nvSpPr>
        <p:spPr bwMode="auto">
          <a:xfrm>
            <a:off x="596050" y="827604"/>
            <a:ext cx="8188817" cy="438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800" b="1" dirty="0">
              <a:solidFill>
                <a:schemeClr val="tx2"/>
              </a:solidFill>
              <a:latin typeface="Calibri" panose="020F0502020204030204" pitchFamily="34" charset="0"/>
            </a:endParaRPr>
          </a:p>
        </p:txBody>
      </p:sp>
      <p:sp>
        <p:nvSpPr>
          <p:cNvPr id="8" name="Slide Number Placeholder 7"/>
          <p:cNvSpPr>
            <a:spLocks noGrp="1"/>
          </p:cNvSpPr>
          <p:nvPr>
            <p:ph type="sldNum" sz="quarter" idx="12"/>
          </p:nvPr>
        </p:nvSpPr>
        <p:spPr/>
        <p:txBody>
          <a:bodyPr/>
          <a:lstStyle/>
          <a:p>
            <a:fld id="{6D22F896-40B5-4ADD-8801-0D06FADFA095}" type="slidenum">
              <a:rPr lang="en-US" smtClean="0"/>
              <a:t>9</a:t>
            </a:fld>
            <a:endParaRPr lang="en-US" dirty="0"/>
          </a:p>
        </p:txBody>
      </p:sp>
      <p:sp>
        <p:nvSpPr>
          <p:cNvPr id="3" name="TextBox 2"/>
          <p:cNvSpPr txBox="1"/>
          <p:nvPr/>
        </p:nvSpPr>
        <p:spPr>
          <a:xfrm>
            <a:off x="3262826" y="135495"/>
            <a:ext cx="3902981" cy="646331"/>
          </a:xfrm>
          <a:prstGeom prst="rect">
            <a:avLst/>
          </a:prstGeom>
          <a:noFill/>
        </p:spPr>
        <p:txBody>
          <a:bodyPr wrap="square" rtlCol="0">
            <a:spAutoFit/>
          </a:bodyPr>
          <a:lstStyle/>
          <a:p>
            <a:pPr algn="ctr"/>
            <a:r>
              <a:rPr lang="en-US" sz="3600" b="1" dirty="0" smtClean="0"/>
              <a:t>#5 ENGAGEMENT</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4923" r="6856"/>
          <a:stretch/>
        </p:blipFill>
        <p:spPr>
          <a:xfrm>
            <a:off x="7658884" y="46804"/>
            <a:ext cx="2086466" cy="2000553"/>
          </a:xfrm>
          <a:prstGeom prst="rect">
            <a:avLst/>
          </a:prstGeom>
        </p:spPr>
      </p:pic>
      <p:pic>
        <p:nvPicPr>
          <p:cNvPr id="9" name="Picture 8" descr="Audubon Estates Flyer_final - Word"/>
          <p:cNvPicPr>
            <a:picLocks noChangeAspect="1"/>
          </p:cNvPicPr>
          <p:nvPr/>
        </p:nvPicPr>
        <p:blipFill rotWithShape="1">
          <a:blip r:embed="rId4">
            <a:extLst>
              <a:ext uri="{28A0092B-C50C-407E-A947-70E740481C1C}">
                <a14:useLocalDpi xmlns:a14="http://schemas.microsoft.com/office/drawing/2010/main" val="0"/>
              </a:ext>
            </a:extLst>
          </a:blip>
          <a:srcRect l="33750" t="21844" r="34844" b="5126"/>
          <a:stretch/>
        </p:blipFill>
        <p:spPr>
          <a:xfrm>
            <a:off x="3626532" y="904829"/>
            <a:ext cx="4805572" cy="5953171"/>
          </a:xfrm>
          <a:prstGeom prst="rect">
            <a:avLst/>
          </a:prstGeom>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3671" t="12366" r="22500" b="10547"/>
          <a:stretch/>
        </p:blipFill>
        <p:spPr>
          <a:xfrm>
            <a:off x="596050" y="558056"/>
            <a:ext cx="2537405" cy="3532526"/>
          </a:xfrm>
          <a:prstGeom prst="rect">
            <a:avLst/>
          </a:prstGeom>
        </p:spPr>
      </p:pic>
      <p:pic>
        <p:nvPicPr>
          <p:cNvPr id="12" name="Picture 11"/>
          <p:cNvPicPr>
            <a:picLocks noChangeAspect="1"/>
          </p:cNvPicPr>
          <p:nvPr/>
        </p:nvPicPr>
        <p:blipFill rotWithShape="1">
          <a:blip r:embed="rId6">
            <a:extLst>
              <a:ext uri="{28A0092B-C50C-407E-A947-70E740481C1C}">
                <a14:useLocalDpi xmlns:a14="http://schemas.microsoft.com/office/drawing/2010/main" val="0"/>
              </a:ext>
            </a:extLst>
          </a:blip>
          <a:srcRect l="-938" t="17402" r="938" b="9649"/>
          <a:stretch/>
        </p:blipFill>
        <p:spPr>
          <a:xfrm>
            <a:off x="8450009" y="3218331"/>
            <a:ext cx="3741991" cy="3639670"/>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4191" y="4336587"/>
            <a:ext cx="3167062" cy="2375297"/>
          </a:xfrm>
          <a:prstGeom prst="rect">
            <a:avLst/>
          </a:prstGeom>
        </p:spPr>
      </p:pic>
      <p:pic>
        <p:nvPicPr>
          <p:cNvPr id="14" name="Picture 13"/>
          <p:cNvPicPr>
            <a:picLocks noChangeAspect="1"/>
          </p:cNvPicPr>
          <p:nvPr/>
        </p:nvPicPr>
        <p:blipFill rotWithShape="1">
          <a:blip r:embed="rId8">
            <a:extLst>
              <a:ext uri="{28A0092B-C50C-407E-A947-70E740481C1C}">
                <a14:useLocalDpi xmlns:a14="http://schemas.microsoft.com/office/drawing/2010/main" val="0"/>
              </a:ext>
            </a:extLst>
          </a:blip>
          <a:srcRect l="16180" t="26435" r="23662" b="356"/>
          <a:stretch/>
        </p:blipFill>
        <p:spPr>
          <a:xfrm>
            <a:off x="9992235" y="207811"/>
            <a:ext cx="1807766" cy="2933294"/>
          </a:xfrm>
          <a:prstGeom prst="rect">
            <a:avLst/>
          </a:prstGeom>
        </p:spPr>
      </p:pic>
    </p:spTree>
    <p:extLst>
      <p:ext uri="{BB962C8B-B14F-4D97-AF65-F5344CB8AC3E}">
        <p14:creationId xmlns:p14="http://schemas.microsoft.com/office/powerpoint/2010/main" val="375170257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1709</TotalTime>
  <Words>619</Words>
  <Application>Microsoft Office PowerPoint</Application>
  <PresentationFormat>Widescreen</PresentationFormat>
  <Paragraphs>87</Paragraphs>
  <Slides>10</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Berlin Sans FB</vt:lpstr>
      <vt:lpstr>Calibri</vt:lpstr>
      <vt:lpstr>Tw Cen MT</vt:lpstr>
      <vt:lpstr>Droplet</vt:lpstr>
      <vt:lpstr>PowerPoint Presentation</vt:lpstr>
      <vt:lpstr> </vt:lpstr>
      <vt:lpstr>#1 Mission</vt:lpstr>
      <vt:lpstr>PowerPoint Presentation</vt:lpstr>
      <vt:lpstr>Impervious (Paved) Surface 1984</vt:lpstr>
      <vt:lpstr>PowerPoint Presentation</vt:lpstr>
      <vt:lpstr>#3 Partners</vt:lpstr>
      <vt:lpstr>#4 RELATIONSHIPS</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Alexander</dc:creator>
  <cp:lastModifiedBy>Monica Billger</cp:lastModifiedBy>
  <cp:revision>106</cp:revision>
  <dcterms:created xsi:type="dcterms:W3CDTF">2015-09-30T17:19:23Z</dcterms:created>
  <dcterms:modified xsi:type="dcterms:W3CDTF">2017-05-19T16:08:27Z</dcterms:modified>
</cp:coreProperties>
</file>