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0" r:id="rId3"/>
    <p:sldId id="269" r:id="rId4"/>
    <p:sldId id="257" r:id="rId5"/>
    <p:sldId id="267" r:id="rId6"/>
    <p:sldId id="270" r:id="rId7"/>
    <p:sldId id="268" r:id="rId8"/>
    <p:sldId id="263" r:id="rId9"/>
    <p:sldId id="264" r:id="rId10"/>
    <p:sldId id="266" r:id="rId11"/>
    <p:sldId id="27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7" d="100"/>
          <a:sy n="57" d="100"/>
        </p:scale>
        <p:origin x="123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63000"/>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2989263"/>
          </a:xfrm>
        </p:spPr>
        <p:txBody>
          <a:bodyPr anchor="b"/>
          <a:lstStyle>
            <a:lvl1pPr algn="ctr">
              <a:defRPr sz="6000">
                <a:latin typeface="Albertus MT" panose="020E0502030201020303"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946525"/>
            <a:ext cx="6858000" cy="1655762"/>
          </a:xfrm>
        </p:spPr>
        <p:txBody>
          <a:bodyPr/>
          <a:lstStyle>
            <a:lvl1pPr marL="0" indent="0" algn="ctr">
              <a:buNone/>
              <a:defRPr sz="2400">
                <a:latin typeface="Albertus MT" panose="020E0502030201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61001B53-326B-433B-AB68-ED3BA1716FD2}"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48B01-AD25-4194-A11E-A731F301AAC4}" type="slidenum">
              <a:rPr lang="en-US" smtClean="0"/>
              <a:t>‹#›</a:t>
            </a:fld>
            <a:endParaRPr lang="en-US"/>
          </a:p>
        </p:txBody>
      </p:sp>
      <p:cxnSp>
        <p:nvCxnSpPr>
          <p:cNvPr id="8" name="Straight Connector 7"/>
          <p:cNvCxnSpPr/>
          <p:nvPr userDrawn="1"/>
        </p:nvCxnSpPr>
        <p:spPr>
          <a:xfrm>
            <a:off x="685800" y="3827463"/>
            <a:ext cx="777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176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alphaModFix amt="63000"/>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001B53-326B-433B-AB68-ED3BA1716FD2}"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48B01-AD25-4194-A11E-A731F301AAC4}" type="slidenum">
              <a:rPr lang="en-US" smtClean="0"/>
              <a:t>‹#›</a:t>
            </a:fld>
            <a:endParaRPr lang="en-US"/>
          </a:p>
        </p:txBody>
      </p:sp>
      <p:cxnSp>
        <p:nvCxnSpPr>
          <p:cNvPr id="7" name="Straight Connector 6"/>
          <p:cNvCxnSpPr/>
          <p:nvPr userDrawn="1"/>
        </p:nvCxnSpPr>
        <p:spPr>
          <a:xfrm>
            <a:off x="628650" y="1681163"/>
            <a:ext cx="7886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545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alphaModFix amt="63000"/>
            <a:lum/>
          </a:blip>
          <a:srcRect/>
          <a:stretch>
            <a:fillRect t="-2000" b="-2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001B53-326B-433B-AB68-ED3BA1716FD2}"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48B01-AD25-4194-A11E-A731F301AAC4}" type="slidenum">
              <a:rPr lang="en-US" smtClean="0"/>
              <a:t>‹#›</a:t>
            </a:fld>
            <a:endParaRPr lang="en-US"/>
          </a:p>
        </p:txBody>
      </p:sp>
    </p:spTree>
    <p:extLst>
      <p:ext uri="{BB962C8B-B14F-4D97-AF65-F5344CB8AC3E}">
        <p14:creationId xmlns:p14="http://schemas.microsoft.com/office/powerpoint/2010/main" val="3081443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alphaModFix amt="63000"/>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001B53-326B-433B-AB68-ED3BA1716FD2}"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48B01-AD25-4194-A11E-A731F301AAC4}" type="slidenum">
              <a:rPr lang="en-US" smtClean="0"/>
              <a:t>‹#›</a:t>
            </a:fld>
            <a:endParaRPr lang="en-US"/>
          </a:p>
        </p:txBody>
      </p:sp>
      <p:cxnSp>
        <p:nvCxnSpPr>
          <p:cNvPr id="8" name="Straight Connector 7"/>
          <p:cNvCxnSpPr/>
          <p:nvPr userDrawn="1"/>
        </p:nvCxnSpPr>
        <p:spPr>
          <a:xfrm>
            <a:off x="628650" y="1690689"/>
            <a:ext cx="7886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8045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alphaModFix amt="63000"/>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atin typeface="Albertus MT" panose="020E05020302010203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latin typeface="Albertus MT" panose="020E05020302010203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61001B53-326B-433B-AB68-ED3BA1716FD2}"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48B01-AD25-4194-A11E-A731F301AAC4}" type="slidenum">
              <a:rPr lang="en-US" smtClean="0"/>
              <a:t>‹#›</a:t>
            </a:fld>
            <a:endParaRPr lang="en-US"/>
          </a:p>
        </p:txBody>
      </p:sp>
      <p:cxnSp>
        <p:nvCxnSpPr>
          <p:cNvPr id="8" name="Straight Connector 7"/>
          <p:cNvCxnSpPr/>
          <p:nvPr userDrawn="1"/>
        </p:nvCxnSpPr>
        <p:spPr>
          <a:xfrm>
            <a:off x="623888" y="4562476"/>
            <a:ext cx="7886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424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alphaModFix amt="63000"/>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001B53-326B-433B-AB68-ED3BA1716FD2}" type="datetimeFigureOut">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48B01-AD25-4194-A11E-A731F301AAC4}" type="slidenum">
              <a:rPr lang="en-US" smtClean="0"/>
              <a:t>‹#›</a:t>
            </a:fld>
            <a:endParaRPr lang="en-US"/>
          </a:p>
        </p:txBody>
      </p:sp>
      <p:cxnSp>
        <p:nvCxnSpPr>
          <p:cNvPr id="9" name="Straight Connector 8"/>
          <p:cNvCxnSpPr/>
          <p:nvPr userDrawn="1"/>
        </p:nvCxnSpPr>
        <p:spPr>
          <a:xfrm>
            <a:off x="628650" y="1690689"/>
            <a:ext cx="7886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231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alphaModFix amt="63000"/>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001B53-326B-433B-AB68-ED3BA1716FD2}" type="datetimeFigureOut">
              <a:rPr lang="en-US" smtClean="0"/>
              <a:t>5/23/2017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D48B01-AD25-4194-A11E-A731F301AAC4}" type="slidenum">
              <a:rPr lang="en-US" smtClean="0"/>
              <a:t>‹#›</a:t>
            </a:fld>
            <a:endParaRPr lang="en-US"/>
          </a:p>
        </p:txBody>
      </p:sp>
      <p:cxnSp>
        <p:nvCxnSpPr>
          <p:cNvPr id="11" name="Straight Connector 10"/>
          <p:cNvCxnSpPr/>
          <p:nvPr userDrawn="1"/>
        </p:nvCxnSpPr>
        <p:spPr>
          <a:xfrm>
            <a:off x="628650" y="1681163"/>
            <a:ext cx="7886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372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alphaModFix amt="63000"/>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001B53-326B-433B-AB68-ED3BA1716FD2}" type="datetimeFigureOut">
              <a:rPr lang="en-US" smtClean="0"/>
              <a:t>5/23/2017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D48B01-AD25-4194-A11E-A731F301AAC4}" type="slidenum">
              <a:rPr lang="en-US" smtClean="0"/>
              <a:t>‹#›</a:t>
            </a:fld>
            <a:endParaRPr lang="en-US"/>
          </a:p>
        </p:txBody>
      </p:sp>
      <p:cxnSp>
        <p:nvCxnSpPr>
          <p:cNvPr id="6" name="Straight Connector 5"/>
          <p:cNvCxnSpPr/>
          <p:nvPr userDrawn="1"/>
        </p:nvCxnSpPr>
        <p:spPr>
          <a:xfrm>
            <a:off x="628650" y="1681163"/>
            <a:ext cx="7886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775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alphaModFix amt="63000"/>
            <a:lum/>
          </a:blip>
          <a:srcRect/>
          <a:stretch>
            <a:fillRect t="-2000" b="-2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001B53-326B-433B-AB68-ED3BA1716FD2}" type="datetimeFigureOut">
              <a:rPr lang="en-US" smtClean="0"/>
              <a:t>5/23/2017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D48B01-AD25-4194-A11E-A731F301AAC4}" type="slidenum">
              <a:rPr lang="en-US" smtClean="0"/>
              <a:t>‹#›</a:t>
            </a:fld>
            <a:endParaRPr lang="en-US"/>
          </a:p>
        </p:txBody>
      </p:sp>
    </p:spTree>
    <p:extLst>
      <p:ext uri="{BB962C8B-B14F-4D97-AF65-F5344CB8AC3E}">
        <p14:creationId xmlns:p14="http://schemas.microsoft.com/office/powerpoint/2010/main" val="2179546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alphaModFix amt="63000"/>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001B53-326B-433B-AB68-ED3BA1716FD2}" type="datetimeFigureOut">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48B01-AD25-4194-A11E-A731F301AAC4}" type="slidenum">
              <a:rPr lang="en-US" smtClean="0"/>
              <a:t>‹#›</a:t>
            </a:fld>
            <a:endParaRPr lang="en-US"/>
          </a:p>
        </p:txBody>
      </p:sp>
      <p:cxnSp>
        <p:nvCxnSpPr>
          <p:cNvPr id="9" name="Straight Connector 8"/>
          <p:cNvCxnSpPr/>
          <p:nvPr userDrawn="1"/>
        </p:nvCxnSpPr>
        <p:spPr>
          <a:xfrm>
            <a:off x="628650" y="2057400"/>
            <a:ext cx="29503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815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alphaModFix amt="63000"/>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001B53-326B-433B-AB68-ED3BA1716FD2}" type="datetimeFigureOut">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48B01-AD25-4194-A11E-A731F301AAC4}" type="slidenum">
              <a:rPr lang="en-US" smtClean="0"/>
              <a:t>‹#›</a:t>
            </a:fld>
            <a:endParaRPr lang="en-US"/>
          </a:p>
        </p:txBody>
      </p:sp>
      <p:cxnSp>
        <p:nvCxnSpPr>
          <p:cNvPr id="9" name="Straight Connector 8"/>
          <p:cNvCxnSpPr/>
          <p:nvPr userDrawn="1"/>
        </p:nvCxnSpPr>
        <p:spPr>
          <a:xfrm>
            <a:off x="628650" y="2057400"/>
            <a:ext cx="29503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2291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3000"/>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01B53-326B-433B-AB68-ED3BA1716FD2}" type="datetimeFigureOut">
              <a:rPr lang="en-US" smtClean="0"/>
              <a:t>5/23/2017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48B01-AD25-4194-A11E-A731F301AAC4}" type="slidenum">
              <a:rPr lang="en-US" smtClean="0"/>
              <a:t>‹#›</a:t>
            </a:fld>
            <a:endParaRPr lang="en-US"/>
          </a:p>
        </p:txBody>
      </p:sp>
    </p:spTree>
    <p:extLst>
      <p:ext uri="{BB962C8B-B14F-4D97-AF65-F5344CB8AC3E}">
        <p14:creationId xmlns:p14="http://schemas.microsoft.com/office/powerpoint/2010/main" val="2918501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t>T</a:t>
            </a:r>
            <a:r>
              <a:rPr lang="en-US" sz="5400" dirty="0" smtClean="0"/>
              <a:t>ools for EJ: Authentic Community Engagement</a:t>
            </a:r>
            <a:endParaRPr lang="en-US" sz="5400" dirty="0"/>
          </a:p>
        </p:txBody>
      </p:sp>
      <p:sp>
        <p:nvSpPr>
          <p:cNvPr id="3" name="Subtitle 2"/>
          <p:cNvSpPr>
            <a:spLocks noGrp="1"/>
          </p:cNvSpPr>
          <p:nvPr>
            <p:ph type="subTitle" idx="1"/>
          </p:nvPr>
        </p:nvSpPr>
        <p:spPr>
          <a:xfrm>
            <a:off x="685800" y="3946525"/>
            <a:ext cx="7920318" cy="1655762"/>
          </a:xfrm>
        </p:spPr>
        <p:txBody>
          <a:bodyPr>
            <a:normAutofit fontScale="92500"/>
          </a:bodyPr>
          <a:lstStyle/>
          <a:p>
            <a:r>
              <a:rPr lang="en-US" sz="4000" i="1" dirty="0" smtClean="0"/>
              <a:t>Clean Water Heroes in the Faith Community</a:t>
            </a:r>
          </a:p>
          <a:p>
            <a:r>
              <a:rPr lang="en-US" dirty="0" smtClean="0"/>
              <a:t>Anna Awimbo, Program Manager</a:t>
            </a:r>
          </a:p>
          <a:p>
            <a:r>
              <a:rPr lang="en-US" dirty="0" smtClean="0"/>
              <a:t>Interfaith Partners for the Chesapeake</a:t>
            </a:r>
          </a:p>
        </p:txBody>
      </p:sp>
    </p:spTree>
    <p:extLst>
      <p:ext uri="{BB962C8B-B14F-4D97-AF65-F5344CB8AC3E}">
        <p14:creationId xmlns:p14="http://schemas.microsoft.com/office/powerpoint/2010/main" val="2450645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lbertus MT" panose="020E0502030201020303" pitchFamily="34" charset="0"/>
              </a:rPr>
              <a:t>How to Partner with IPC</a:t>
            </a:r>
            <a:endParaRPr lang="en-US" sz="3600" dirty="0">
              <a:latin typeface="+mn-lt"/>
            </a:endParaRPr>
          </a:p>
        </p:txBody>
      </p:sp>
      <p:sp>
        <p:nvSpPr>
          <p:cNvPr id="3" name="Content Placeholder 2"/>
          <p:cNvSpPr>
            <a:spLocks noGrp="1"/>
          </p:cNvSpPr>
          <p:nvPr>
            <p:ph idx="1"/>
          </p:nvPr>
        </p:nvSpPr>
        <p:spPr>
          <a:xfrm>
            <a:off x="628650" y="1825625"/>
            <a:ext cx="4479626" cy="4351338"/>
          </a:xfrm>
        </p:spPr>
        <p:txBody>
          <a:bodyPr>
            <a:normAutofit lnSpcReduction="10000"/>
          </a:bodyPr>
          <a:lstStyle/>
          <a:p>
            <a:pPr marL="0" indent="0">
              <a:buClr>
                <a:schemeClr val="tx1"/>
              </a:buClr>
              <a:buNone/>
            </a:pPr>
            <a:r>
              <a:rPr lang="en-US" sz="2400" dirty="0" smtClean="0"/>
              <a:t>3.  IPC </a:t>
            </a:r>
            <a:r>
              <a:rPr lang="en-US" sz="2400" dirty="0"/>
              <a:t>as an Advisor</a:t>
            </a:r>
          </a:p>
          <a:p>
            <a:pPr marL="932688" lvl="2" indent="-457200">
              <a:buClr>
                <a:schemeClr val="tx1"/>
              </a:buClr>
            </a:pPr>
            <a:r>
              <a:rPr lang="en-US" sz="2400" dirty="0">
                <a:solidFill>
                  <a:prstClr val="black">
                    <a:lumMod val="75000"/>
                    <a:lumOff val="25000"/>
                  </a:prstClr>
                </a:solidFill>
              </a:rPr>
              <a:t>Behind-the-scenes advisor on program development</a:t>
            </a:r>
          </a:p>
          <a:p>
            <a:pPr marL="932688" lvl="2" indent="-457200">
              <a:buClr>
                <a:schemeClr val="tx1"/>
              </a:buClr>
            </a:pPr>
            <a:r>
              <a:rPr lang="en-US" sz="2400" dirty="0">
                <a:solidFill>
                  <a:prstClr val="black">
                    <a:lumMod val="75000"/>
                    <a:lumOff val="25000"/>
                  </a:prstClr>
                </a:solidFill>
              </a:rPr>
              <a:t>Help train your staff on religious/cultural </a:t>
            </a:r>
            <a:r>
              <a:rPr lang="en-US" sz="2400" dirty="0" smtClean="0">
                <a:solidFill>
                  <a:prstClr val="black">
                    <a:lumMod val="75000"/>
                    <a:lumOff val="25000"/>
                  </a:prstClr>
                </a:solidFill>
              </a:rPr>
              <a:t>sensitivity</a:t>
            </a:r>
          </a:p>
          <a:p>
            <a:pPr marL="475488" lvl="2" indent="0">
              <a:buClr>
                <a:schemeClr val="tx1"/>
              </a:buClr>
              <a:buNone/>
            </a:pPr>
            <a:endParaRPr lang="en-US" sz="2400" dirty="0">
              <a:solidFill>
                <a:prstClr val="black">
                  <a:lumMod val="75000"/>
                  <a:lumOff val="25000"/>
                </a:prstClr>
              </a:solidFill>
            </a:endParaRPr>
          </a:p>
          <a:p>
            <a:pPr marL="0" indent="0">
              <a:buClr>
                <a:schemeClr val="tx1"/>
              </a:buClr>
              <a:buNone/>
            </a:pPr>
            <a:r>
              <a:rPr lang="en-US" sz="2400" dirty="0" smtClean="0"/>
              <a:t>4.  IPC </a:t>
            </a:r>
            <a:r>
              <a:rPr lang="en-US" sz="2400" dirty="0"/>
              <a:t>as Pipeline Builder</a:t>
            </a:r>
          </a:p>
          <a:p>
            <a:pPr marL="932688" lvl="2" indent="-457200">
              <a:buClr>
                <a:schemeClr val="tx1"/>
              </a:buClr>
            </a:pPr>
            <a:r>
              <a:rPr lang="en-US" sz="2400" dirty="0">
                <a:solidFill>
                  <a:prstClr val="black">
                    <a:lumMod val="75000"/>
                    <a:lumOff val="25000"/>
                  </a:prstClr>
                </a:solidFill>
              </a:rPr>
              <a:t>Help us reach more people – exposure, e-shares</a:t>
            </a:r>
          </a:p>
          <a:p>
            <a:pPr marL="932688" lvl="2" indent="-457200">
              <a:buClr>
                <a:schemeClr val="tx1"/>
              </a:buClr>
            </a:pPr>
            <a:r>
              <a:rPr lang="en-US" sz="2400" dirty="0">
                <a:solidFill>
                  <a:prstClr val="black">
                    <a:lumMod val="75000"/>
                    <a:lumOff val="25000"/>
                  </a:prstClr>
                </a:solidFill>
              </a:rPr>
              <a:t>Capacity-building so we can draw in more audiences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0630" t="6944" r="13388"/>
          <a:stretch/>
        </p:blipFill>
        <p:spPr>
          <a:xfrm>
            <a:off x="5458584" y="2295659"/>
            <a:ext cx="3550945" cy="3338659"/>
          </a:xfrm>
          <a:prstGeom prst="rect">
            <a:avLst/>
          </a:prstGeom>
        </p:spPr>
      </p:pic>
    </p:spTree>
    <p:extLst>
      <p:ext uri="{BB962C8B-B14F-4D97-AF65-F5344CB8AC3E}">
        <p14:creationId xmlns:p14="http://schemas.microsoft.com/office/powerpoint/2010/main" val="1051879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lbertus MT" panose="020E0502030201020303" pitchFamily="34" charset="0"/>
              </a:rPr>
              <a:t>Questions and </a:t>
            </a:r>
            <a:r>
              <a:rPr lang="en-US" sz="3600" dirty="0">
                <a:latin typeface="Albertus MT" panose="020E0502030201020303" pitchFamily="34" charset="0"/>
              </a:rPr>
              <a:t>M</a:t>
            </a:r>
            <a:r>
              <a:rPr lang="en-US" sz="3600" dirty="0" smtClean="0">
                <a:latin typeface="Albertus MT" panose="020E0502030201020303" pitchFamily="34" charset="0"/>
              </a:rPr>
              <a:t>ore Information</a:t>
            </a:r>
            <a:endParaRPr lang="en-US" sz="3600" dirty="0">
              <a:latin typeface="Albertus MT" panose="020E0502030201020303" pitchFamily="34" charset="0"/>
            </a:endParaRPr>
          </a:p>
        </p:txBody>
      </p:sp>
      <p:sp>
        <p:nvSpPr>
          <p:cNvPr id="3" name="Content Placeholder 2"/>
          <p:cNvSpPr>
            <a:spLocks noGrp="1"/>
          </p:cNvSpPr>
          <p:nvPr>
            <p:ph idx="1"/>
          </p:nvPr>
        </p:nvSpPr>
        <p:spPr/>
        <p:txBody>
          <a:bodyPr/>
          <a:lstStyle/>
          <a:p>
            <a:pPr marL="0" indent="0">
              <a:buNone/>
            </a:pPr>
            <a:endParaRPr lang="en-US" altLang="en-US" sz="4400" dirty="0" smtClean="0">
              <a:hlinkClick r:id=""/>
            </a:endParaRPr>
          </a:p>
          <a:p>
            <a:pPr marL="0" indent="0" algn="ctr">
              <a:buNone/>
            </a:pPr>
            <a:r>
              <a:rPr lang="en-US" altLang="en-US" sz="4400" dirty="0" smtClean="0">
                <a:hlinkClick r:id=""/>
              </a:rPr>
              <a:t>www.interfaithchesapeake.org</a:t>
            </a:r>
            <a:endParaRPr lang="en-US" altLang="en-US" sz="4400" dirty="0" smtClean="0"/>
          </a:p>
          <a:p>
            <a:pPr marL="0" indent="0">
              <a:buNone/>
            </a:pPr>
            <a:endParaRPr lang="en-US" altLang="en-US" sz="4400" dirty="0" smtClean="0"/>
          </a:p>
          <a:p>
            <a:pPr marL="0" indent="0" algn="ctr">
              <a:buNone/>
            </a:pPr>
            <a:r>
              <a:rPr lang="en-US" altLang="en-US" sz="4400" dirty="0" smtClean="0">
                <a:latin typeface="Albertus MT" panose="020E0502030201020303" pitchFamily="34" charset="0"/>
              </a:rPr>
              <a:t>Click </a:t>
            </a:r>
            <a:r>
              <a:rPr lang="en-US" altLang="en-US" sz="4400" dirty="0">
                <a:latin typeface="Albertus MT" panose="020E0502030201020303" pitchFamily="34" charset="0"/>
              </a:rPr>
              <a:t>“Join” </a:t>
            </a:r>
            <a:br>
              <a:rPr lang="en-US" altLang="en-US" sz="4400" dirty="0">
                <a:latin typeface="Albertus MT" panose="020E0502030201020303" pitchFamily="34" charset="0"/>
              </a:rPr>
            </a:br>
            <a:r>
              <a:rPr lang="en-US" altLang="en-US" dirty="0">
                <a:latin typeface="Albertus MT" panose="020E0502030201020303" pitchFamily="34" charset="0"/>
              </a:rPr>
              <a:t>in upper right-hand corner to sign up for email list</a:t>
            </a:r>
            <a:endParaRPr lang="en-US" dirty="0">
              <a:latin typeface="Albertus MT" panose="020E0502030201020303" pitchFamily="34" charset="0"/>
            </a:endParaRPr>
          </a:p>
        </p:txBody>
      </p:sp>
    </p:spTree>
    <p:extLst>
      <p:ext uri="{BB962C8B-B14F-4D97-AF65-F5344CB8AC3E}">
        <p14:creationId xmlns:p14="http://schemas.microsoft.com/office/powerpoint/2010/main" val="2870215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776" y="349624"/>
            <a:ext cx="7950574" cy="1341065"/>
          </a:xfrm>
        </p:spPr>
        <p:txBody>
          <a:bodyPr>
            <a:normAutofit/>
          </a:bodyPr>
          <a:lstStyle/>
          <a:p>
            <a:r>
              <a:rPr lang="en-US" sz="3600" dirty="0" smtClean="0">
                <a:latin typeface="Albertus MT" panose="020E0502030201020303" pitchFamily="34" charset="0"/>
              </a:rPr>
              <a:t>Interfaith Partners for the Chesapeake</a:t>
            </a:r>
            <a:endParaRPr lang="en-US" sz="3600" dirty="0">
              <a:latin typeface="Albertus MT" panose="020E0502030201020303" pitchFamily="34" charset="0"/>
            </a:endParaRPr>
          </a:p>
        </p:txBody>
      </p:sp>
      <p:sp>
        <p:nvSpPr>
          <p:cNvPr id="4" name="Title 3"/>
          <p:cNvSpPr>
            <a:spLocks noGrp="1"/>
          </p:cNvSpPr>
          <p:nvPr>
            <p:ph idx="1"/>
          </p:nvPr>
        </p:nvSpPr>
        <p:spPr>
          <a:xfrm>
            <a:off x="628649" y="1949823"/>
            <a:ext cx="3392021" cy="4227139"/>
          </a:xfrm>
        </p:spPr>
        <p:txBody>
          <a:bodyPr>
            <a:normAutofit fontScale="77500" lnSpcReduction="20000"/>
          </a:bodyPr>
          <a:lstStyle/>
          <a:p>
            <a:pPr marL="0" indent="0">
              <a:buNone/>
            </a:pPr>
            <a:r>
              <a:rPr lang="en-US" dirty="0"/>
              <a:t>Interfaith Partners for the Chesapeake (IPC) aims to educate, support and inspire people and communities of faith to advocate for the waters of the Chesapeake through policies and practices that promote a healthier environment and healthier people</a:t>
            </a:r>
            <a:r>
              <a:rPr lang="en-US" dirty="0" smtClean="0"/>
              <a:t>.</a:t>
            </a:r>
            <a:endParaRPr lang="en-US" altLang="en-US" dirty="0"/>
          </a:p>
          <a:p>
            <a:pPr marL="0" indent="0">
              <a:buNone/>
            </a:pPr>
            <a:endParaRPr lang="en-US" altLang="en-US" dirty="0" smtClean="0"/>
          </a:p>
          <a:p>
            <a:pPr marL="0" indent="0">
              <a:buNone/>
            </a:pPr>
            <a:r>
              <a:rPr lang="en-US" altLang="en-US" dirty="0" smtClean="0"/>
              <a:t>IPC’s motto:</a:t>
            </a:r>
            <a:br>
              <a:rPr lang="en-US" altLang="en-US" dirty="0" smtClean="0"/>
            </a:br>
            <a:r>
              <a:rPr lang="en-US" altLang="en-US" i="1" dirty="0" smtClean="0"/>
              <a:t>Forming Faithful Stewards, </a:t>
            </a:r>
            <a:br>
              <a:rPr lang="en-US" altLang="en-US" i="1" dirty="0" smtClean="0"/>
            </a:br>
            <a:r>
              <a:rPr lang="en-US" altLang="en-US" i="1" dirty="0" smtClean="0"/>
              <a:t>Caring for Sacred Waters</a:t>
            </a:r>
          </a:p>
        </p:txBody>
      </p:sp>
      <p:pic>
        <p:nvPicPr>
          <p:cNvPr id="5" name="Picture Placeholder 11"/>
          <p:cNvPicPr>
            <a:picLocks noChangeAspect="1"/>
          </p:cNvPicPr>
          <p:nvPr/>
        </p:nvPicPr>
        <p:blipFill>
          <a:blip r:embed="rId2" cstate="print">
            <a:extLst>
              <a:ext uri="{28A0092B-C50C-407E-A947-70E740481C1C}">
                <a14:useLocalDpi xmlns:a14="http://schemas.microsoft.com/office/drawing/2010/main" val="0"/>
              </a:ext>
            </a:extLst>
          </a:blip>
          <a:srcRect t="10519" b="10519"/>
          <a:stretch>
            <a:fillRect/>
          </a:stretch>
        </p:blipFill>
        <p:spPr>
          <a:xfrm>
            <a:off x="4540063" y="1949823"/>
            <a:ext cx="3975287" cy="4185230"/>
          </a:xfrm>
          <a:prstGeom prst="rect">
            <a:avLst/>
          </a:prstGeom>
        </p:spPr>
      </p:pic>
    </p:spTree>
    <p:extLst>
      <p:ext uri="{BB962C8B-B14F-4D97-AF65-F5344CB8AC3E}">
        <p14:creationId xmlns:p14="http://schemas.microsoft.com/office/powerpoint/2010/main" val="3943280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600" b="1" dirty="0">
                <a:latin typeface="Albertus MT" panose="020E0502030201020303" pitchFamily="34" charset="0"/>
              </a:rPr>
              <a:t>Faith Teachings on </a:t>
            </a:r>
            <a:br>
              <a:rPr lang="en-US" altLang="en-US" sz="3600" b="1" dirty="0">
                <a:latin typeface="Albertus MT" panose="020E0502030201020303" pitchFamily="34" charset="0"/>
              </a:rPr>
            </a:br>
            <a:r>
              <a:rPr lang="en-US" altLang="en-US" sz="3600" b="1" dirty="0" smtClean="0">
                <a:latin typeface="Albertus MT" panose="020E0502030201020303" pitchFamily="34" charset="0"/>
              </a:rPr>
              <a:t>Care </a:t>
            </a:r>
            <a:r>
              <a:rPr lang="en-US" altLang="en-US" sz="3600" b="1" dirty="0">
                <a:latin typeface="Albertus MT" panose="020E0502030201020303" pitchFamily="34" charset="0"/>
              </a:rPr>
              <a:t>for the </a:t>
            </a:r>
            <a:r>
              <a:rPr lang="en-US" altLang="en-US" sz="3600" b="1" dirty="0" smtClean="0">
                <a:latin typeface="Albertus MT" panose="020E0502030201020303" pitchFamily="34" charset="0"/>
              </a:rPr>
              <a:t>Environment</a:t>
            </a:r>
            <a:endParaRPr lang="en-US" sz="3600" dirty="0">
              <a:latin typeface="+mn-lt"/>
            </a:endParaRPr>
          </a:p>
        </p:txBody>
      </p:sp>
      <p:pic>
        <p:nvPicPr>
          <p:cNvPr id="5" name="Picture 2" descr="http://anthro.fullerton.edu/ecanin/images/interfaith_symb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1386" y="101092"/>
            <a:ext cx="1537447" cy="148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rmAutofit fontScale="85000" lnSpcReduction="20000"/>
          </a:bodyPr>
          <a:lstStyle/>
          <a:p>
            <a:pPr>
              <a:spcAft>
                <a:spcPts val="600"/>
              </a:spcAft>
            </a:pPr>
            <a:r>
              <a:rPr lang="en-US" altLang="en-US" dirty="0">
                <a:latin typeface="Albertus MT" panose="020E0502030201020303" pitchFamily="34" charset="0"/>
              </a:rPr>
              <a:t>Christian - connect water with baptism and stewardship; broaden “love thy neighbor” to natural world</a:t>
            </a:r>
          </a:p>
          <a:p>
            <a:pPr>
              <a:spcAft>
                <a:spcPts val="600"/>
              </a:spcAft>
            </a:pPr>
            <a:r>
              <a:rPr lang="en-US" altLang="en-US" dirty="0">
                <a:latin typeface="Albertus MT" panose="020E0502030201020303" pitchFamily="34" charset="0"/>
              </a:rPr>
              <a:t>Jewish -  </a:t>
            </a:r>
            <a:r>
              <a:rPr lang="en-US" altLang="en-US" dirty="0" err="1">
                <a:latin typeface="Albertus MT" panose="020E0502030201020303" pitchFamily="34" charset="0"/>
              </a:rPr>
              <a:t>Tikkun</a:t>
            </a:r>
            <a:r>
              <a:rPr lang="en-US" altLang="en-US" dirty="0">
                <a:latin typeface="Albertus MT" panose="020E0502030201020303" pitchFamily="34" charset="0"/>
              </a:rPr>
              <a:t> Olam, repair and restoration of the whole world.  </a:t>
            </a:r>
            <a:r>
              <a:rPr lang="en-US" altLang="en-US" dirty="0" err="1">
                <a:latin typeface="Albertus MT" panose="020E0502030201020303" pitchFamily="34" charset="0"/>
              </a:rPr>
              <a:t>Mikvah</a:t>
            </a:r>
            <a:r>
              <a:rPr lang="en-US" altLang="en-US" dirty="0">
                <a:latin typeface="Albertus MT" panose="020E0502030201020303" pitchFamily="34" charset="0"/>
              </a:rPr>
              <a:t> – a ritual bath</a:t>
            </a:r>
          </a:p>
          <a:p>
            <a:pPr>
              <a:spcAft>
                <a:spcPts val="600"/>
              </a:spcAft>
            </a:pPr>
            <a:r>
              <a:rPr lang="en-US" altLang="en-US" dirty="0">
                <a:latin typeface="Albertus MT" panose="020E0502030201020303" pitchFamily="34" charset="0"/>
              </a:rPr>
              <a:t>Muslim - unique role and responsibility of the human to be guardians of God’s Creation.  Ablution – preparing for prayer</a:t>
            </a:r>
          </a:p>
          <a:p>
            <a:pPr>
              <a:spcAft>
                <a:spcPts val="600"/>
              </a:spcAft>
            </a:pPr>
            <a:r>
              <a:rPr lang="en-US" altLang="en-US" dirty="0">
                <a:latin typeface="Albertus MT" panose="020E0502030201020303" pitchFamily="34" charset="0"/>
              </a:rPr>
              <a:t>Buddhist – interconnectedness of all life, compassion for the suffering of the natural and human world</a:t>
            </a:r>
          </a:p>
          <a:p>
            <a:pPr>
              <a:spcAft>
                <a:spcPts val="600"/>
              </a:spcAft>
            </a:pPr>
            <a:r>
              <a:rPr lang="en-US" altLang="en-US" dirty="0">
                <a:latin typeface="Albertus MT" panose="020E0502030201020303" pitchFamily="34" charset="0"/>
              </a:rPr>
              <a:t>Sikh -  Air is the Teacher, Water is the Father and Earth is the Great Divine Mother of All and we must respect and protect her ~Guru Nanak</a:t>
            </a:r>
          </a:p>
        </p:txBody>
      </p:sp>
    </p:spTree>
    <p:extLst>
      <p:ext uri="{BB962C8B-B14F-4D97-AF65-F5344CB8AC3E}">
        <p14:creationId xmlns:p14="http://schemas.microsoft.com/office/powerpoint/2010/main" val="2368559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lbertus MT" panose="020E0502030201020303" pitchFamily="34" charset="0"/>
              </a:rPr>
              <a:t>Three Main Programs</a:t>
            </a:r>
            <a:br>
              <a:rPr lang="en-US" dirty="0" smtClean="0">
                <a:latin typeface="Albertus MT" panose="020E0502030201020303" pitchFamily="34" charset="0"/>
              </a:rPr>
            </a:br>
            <a:endParaRPr lang="en-US" sz="3600" dirty="0">
              <a:latin typeface="+mn-lt"/>
            </a:endParaRPr>
          </a:p>
        </p:txBody>
      </p:sp>
      <p:sp>
        <p:nvSpPr>
          <p:cNvPr id="3" name="Content Placeholder 2"/>
          <p:cNvSpPr>
            <a:spLocks noGrp="1"/>
          </p:cNvSpPr>
          <p:nvPr>
            <p:ph idx="1"/>
          </p:nvPr>
        </p:nvSpPr>
        <p:spPr/>
        <p:txBody>
          <a:bodyPr>
            <a:normAutofit/>
          </a:bodyPr>
          <a:lstStyle/>
          <a:p>
            <a:r>
              <a:rPr lang="en-US" sz="4000" dirty="0" smtClean="0">
                <a:latin typeface="Albertus MT" panose="020E0502030201020303" pitchFamily="34" charset="0"/>
              </a:rPr>
              <a:t>Trees for Sacred Places</a:t>
            </a:r>
          </a:p>
          <a:p>
            <a:pPr marL="0" indent="0">
              <a:buNone/>
            </a:pPr>
            <a:endParaRPr lang="en-US" sz="4000" dirty="0" smtClean="0">
              <a:latin typeface="Albertus MT" panose="020E0502030201020303" pitchFamily="34" charset="0"/>
            </a:endParaRPr>
          </a:p>
          <a:p>
            <a:r>
              <a:rPr lang="en-US" sz="4000" dirty="0" smtClean="0">
                <a:latin typeface="Albertus MT" panose="020E0502030201020303" pitchFamily="34" charset="0"/>
              </a:rPr>
              <a:t>Vacation Bible School training and technical support.</a:t>
            </a:r>
          </a:p>
          <a:p>
            <a:pPr marL="0" indent="0">
              <a:buNone/>
            </a:pPr>
            <a:endParaRPr lang="en-US" sz="4000" dirty="0" smtClean="0">
              <a:latin typeface="Albertus MT" panose="020E0502030201020303" pitchFamily="34" charset="0"/>
            </a:endParaRPr>
          </a:p>
          <a:p>
            <a:r>
              <a:rPr lang="en-US" sz="4000" dirty="0" smtClean="0">
                <a:latin typeface="Albertus MT" panose="020E0502030201020303" pitchFamily="34" charset="0"/>
              </a:rPr>
              <a:t>One Water Partnership</a:t>
            </a:r>
            <a:endParaRPr lang="en-US" sz="4000" dirty="0">
              <a:latin typeface="Albertus MT" panose="020E0502030201020303" pitchFamily="34" charset="0"/>
            </a:endParaRPr>
          </a:p>
        </p:txBody>
      </p:sp>
    </p:spTree>
    <p:extLst>
      <p:ext uri="{BB962C8B-B14F-4D97-AF65-F5344CB8AC3E}">
        <p14:creationId xmlns:p14="http://schemas.microsoft.com/office/powerpoint/2010/main" val="3337748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600" dirty="0" smtClean="0">
                <a:latin typeface="Albertus MT" panose="020E0502030201020303" pitchFamily="34" charset="0"/>
              </a:rPr>
              <a:t>Trees for </a:t>
            </a:r>
            <a:r>
              <a:rPr lang="en-US" altLang="en-US" sz="3600" dirty="0">
                <a:latin typeface="Albertus MT" panose="020E0502030201020303" pitchFamily="34" charset="0"/>
              </a:rPr>
              <a:t>Sacred </a:t>
            </a:r>
            <a:r>
              <a:rPr lang="en-US" altLang="en-US" sz="3600" dirty="0" smtClean="0">
                <a:latin typeface="Albertus MT" panose="020E0502030201020303" pitchFamily="34" charset="0"/>
              </a:rPr>
              <a:t>Places Program</a:t>
            </a:r>
            <a:endParaRPr lang="en-US" sz="3600" dirty="0">
              <a:latin typeface="Albertus MT" panose="020E0502030201020303" pitchFamily="34" charset="0"/>
            </a:endParaRPr>
          </a:p>
        </p:txBody>
      </p:sp>
      <p:sp>
        <p:nvSpPr>
          <p:cNvPr id="4" name="Content Placeholder 2"/>
          <p:cNvSpPr>
            <a:spLocks noGrp="1"/>
          </p:cNvSpPr>
          <p:nvPr>
            <p:ph idx="1"/>
          </p:nvPr>
        </p:nvSpPr>
        <p:spPr>
          <a:xfrm>
            <a:off x="628650" y="2891117"/>
            <a:ext cx="7587503" cy="3285845"/>
          </a:xfrm>
        </p:spPr>
        <p:txBody>
          <a:bodyPr/>
          <a:lstStyle/>
          <a:p>
            <a:r>
              <a:rPr lang="en-US" altLang="en-US" sz="2400" dirty="0" smtClean="0">
                <a:latin typeface="Albertus MT" panose="020E0502030201020303" pitchFamily="34" charset="0"/>
              </a:rPr>
              <a:t>A partnership with IPC and the Alliance for the Chesapeake Bay</a:t>
            </a:r>
          </a:p>
          <a:p>
            <a:r>
              <a:rPr lang="en-US" altLang="en-US" sz="2400" dirty="0" smtClean="0">
                <a:latin typeface="Albertus MT" panose="020E0502030201020303" pitchFamily="34" charset="0"/>
              </a:rPr>
              <a:t>2013-2015  Planted over 10,000 trees at over 40 locations (funded by the MD Dept. of Natural Resources)</a:t>
            </a:r>
          </a:p>
          <a:p>
            <a:r>
              <a:rPr lang="en-US" altLang="en-US" sz="2400" dirty="0" smtClean="0">
                <a:latin typeface="Albertus MT" panose="020E0502030201020303" pitchFamily="34" charset="0"/>
              </a:rPr>
              <a:t>2016-2017 funded by the Chesapeake Bay Trust </a:t>
            </a:r>
          </a:p>
          <a:p>
            <a:r>
              <a:rPr lang="en-US" altLang="en-US" sz="2400" dirty="0" smtClean="0">
                <a:latin typeface="Albertus MT" panose="020E0502030201020303" pitchFamily="34" charset="0"/>
              </a:rPr>
              <a:t>Engagement of faith communities in care for creation through planting trees… and as a stepping stone to more faith-filled action!</a:t>
            </a:r>
          </a:p>
          <a:p>
            <a:endParaRPr lang="en-US" altLang="en-US" dirty="0" smtClean="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879358"/>
            <a:ext cx="1851212" cy="698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ACB Logo High 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795697"/>
            <a:ext cx="2527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882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8232"/>
            <a:ext cx="7886700" cy="1325563"/>
          </a:xfrm>
        </p:spPr>
        <p:txBody>
          <a:bodyPr>
            <a:normAutofit/>
          </a:bodyPr>
          <a:lstStyle/>
          <a:p>
            <a:r>
              <a:rPr lang="en-US" altLang="en-US" sz="3600" dirty="0">
                <a:latin typeface="Albertus MT" panose="020E0502030201020303" pitchFamily="34" charset="0"/>
              </a:rPr>
              <a:t>Imagine the Potential…</a:t>
            </a:r>
            <a:endParaRPr lang="en-US" sz="3600" dirty="0">
              <a:latin typeface="Albertus MT" panose="020E0502030201020303" pitchFamily="34" charset="0"/>
            </a:endParaRPr>
          </a:p>
        </p:txBody>
      </p:sp>
      <p:sp>
        <p:nvSpPr>
          <p:cNvPr id="4" name="Content Placeholder 2"/>
          <p:cNvSpPr>
            <a:spLocks noGrp="1"/>
          </p:cNvSpPr>
          <p:nvPr>
            <p:ph idx="1"/>
          </p:nvPr>
        </p:nvSpPr>
        <p:spPr>
          <a:xfrm>
            <a:off x="628650" y="2353235"/>
            <a:ext cx="4481232" cy="3850622"/>
          </a:xfrm>
        </p:spPr>
        <p:txBody>
          <a:bodyPr>
            <a:normAutofit/>
          </a:bodyPr>
          <a:lstStyle/>
          <a:p>
            <a:pPr marL="0" indent="0">
              <a:buFontTx/>
              <a:buNone/>
              <a:defRPr/>
            </a:pPr>
            <a:r>
              <a:rPr lang="en-US" sz="2000" dirty="0" smtClean="0"/>
              <a:t> </a:t>
            </a:r>
            <a:r>
              <a:rPr lang="en-US" sz="3600" b="1" i="1" dirty="0">
                <a:latin typeface="Albertus MT" panose="020E0502030201020303" pitchFamily="34" charset="0"/>
              </a:rPr>
              <a:t>Start the Ripple Effect!</a:t>
            </a:r>
            <a:endParaRPr lang="en-US" sz="3600" dirty="0" smtClean="0">
              <a:latin typeface="Albertus MT" panose="020E0502030201020303" pitchFamily="34" charset="0"/>
            </a:endParaRPr>
          </a:p>
          <a:p>
            <a:pPr marL="0" indent="0">
              <a:buNone/>
              <a:defRPr/>
            </a:pPr>
            <a:endParaRPr lang="en-US" sz="2400" dirty="0" smtClean="0">
              <a:latin typeface="Albertus MT" panose="020E0502030201020303" pitchFamily="34" charset="0"/>
            </a:endParaRPr>
          </a:p>
          <a:p>
            <a:pPr marL="0" indent="0">
              <a:buNone/>
              <a:defRPr/>
            </a:pPr>
            <a:r>
              <a:rPr lang="en-US" sz="2400" dirty="0" smtClean="0">
                <a:latin typeface="Albertus MT" panose="020E0502030201020303" pitchFamily="34" charset="0"/>
              </a:rPr>
              <a:t> Maryland :  5,336 congregations</a:t>
            </a:r>
          </a:p>
          <a:p>
            <a:pPr marL="0" indent="0">
              <a:defRPr/>
            </a:pPr>
            <a:endParaRPr lang="en-US" sz="2000" dirty="0" smtClean="0">
              <a:latin typeface="Albertus MT" panose="020E0502030201020303" pitchFamily="34" charset="0"/>
            </a:endParaRPr>
          </a:p>
          <a:p>
            <a:pPr marL="0" indent="0">
              <a:buFontTx/>
              <a:buNone/>
              <a:defRPr/>
            </a:pPr>
            <a:r>
              <a:rPr lang="en-US" sz="2000" dirty="0" smtClean="0">
                <a:latin typeface="Albertus MT" panose="020E0502030201020303" pitchFamily="34" charset="0"/>
              </a:rPr>
              <a:t> </a:t>
            </a:r>
            <a:r>
              <a:rPr lang="en-US" sz="1800" dirty="0" smtClean="0">
                <a:latin typeface="Albertus MT" panose="020E0502030201020303" pitchFamily="34" charset="0"/>
              </a:rPr>
              <a:t>*Data from the Association of Religion Data Archives</a:t>
            </a:r>
            <a:br>
              <a:rPr lang="en-US" sz="1800" dirty="0" smtClean="0">
                <a:latin typeface="Albertus MT" panose="020E0502030201020303" pitchFamily="34" charset="0"/>
              </a:rPr>
            </a:br>
            <a:r>
              <a:rPr lang="en-US" sz="1800" dirty="0" smtClean="0">
                <a:latin typeface="Albertus MT" panose="020E0502030201020303" pitchFamily="34" charset="0"/>
              </a:rPr>
              <a:t>http://www.thearda.com/rcms2010/</a:t>
            </a:r>
            <a:endParaRPr lang="en-US" sz="1800" b="1" i="1" dirty="0" smtClean="0">
              <a:latin typeface="Albertus MT" panose="020E0502030201020303" pitchFamily="34" charset="0"/>
            </a:endParaRPr>
          </a:p>
          <a:p>
            <a:pPr lvl="1">
              <a:spcBef>
                <a:spcPct val="0"/>
              </a:spcBef>
              <a:buFontTx/>
              <a:buNone/>
              <a:defRPr/>
            </a:pPr>
            <a:endParaRPr lang="en-US" b="1" i="1" dirty="0" smtClean="0"/>
          </a:p>
        </p:txBody>
      </p:sp>
      <p:pic>
        <p:nvPicPr>
          <p:cNvPr id="5" name="Picture 2" descr="http://paulkingsbury.com/wp-content/uploads/2012/04/rippling-effe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4317" y="2093258"/>
            <a:ext cx="254635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170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lbertus MT" panose="020E0502030201020303" pitchFamily="34" charset="0"/>
              </a:rPr>
              <a:t>Vacation Bible School Training</a:t>
            </a:r>
            <a:endParaRPr lang="en-US" sz="3600" dirty="0">
              <a:latin typeface="+mn-lt"/>
            </a:endParaRPr>
          </a:p>
        </p:txBody>
      </p:sp>
      <p:sp>
        <p:nvSpPr>
          <p:cNvPr id="3" name="Content Placeholder 2"/>
          <p:cNvSpPr>
            <a:spLocks noGrp="1"/>
          </p:cNvSpPr>
          <p:nvPr>
            <p:ph idx="1"/>
          </p:nvPr>
        </p:nvSpPr>
        <p:spPr>
          <a:xfrm>
            <a:off x="628650" y="1825625"/>
            <a:ext cx="4279526" cy="4351338"/>
          </a:xfrm>
        </p:spPr>
        <p:txBody>
          <a:bodyPr>
            <a:normAutofit lnSpcReduction="10000"/>
          </a:bodyPr>
          <a:lstStyle/>
          <a:p>
            <a:pPr marL="0" indent="0">
              <a:buNone/>
            </a:pPr>
            <a:r>
              <a:rPr lang="en-US" sz="3200" dirty="0" smtClean="0"/>
              <a:t>Congregation leaders attend 4 education sessions and receive training on good </a:t>
            </a:r>
            <a:r>
              <a:rPr lang="en-US" sz="3200" dirty="0" err="1" smtClean="0"/>
              <a:t>stormwater</a:t>
            </a:r>
            <a:r>
              <a:rPr lang="en-US" sz="3200" dirty="0" smtClean="0"/>
              <a:t> management practices.</a:t>
            </a:r>
          </a:p>
          <a:p>
            <a:pPr marL="0" indent="0">
              <a:buNone/>
            </a:pPr>
            <a:endParaRPr lang="en-US" sz="3200" dirty="0"/>
          </a:p>
          <a:p>
            <a:pPr marL="0" indent="0">
              <a:buNone/>
            </a:pPr>
            <a:r>
              <a:rPr lang="en-US" sz="3200" dirty="0" smtClean="0"/>
              <a:t>VBS offered each summer for congregation youth</a:t>
            </a:r>
          </a:p>
          <a:p>
            <a:pPr marL="0" indent="0">
              <a:buNone/>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1247" y="1963270"/>
            <a:ext cx="3278636" cy="4242941"/>
          </a:xfrm>
          <a:prstGeom prst="rect">
            <a:avLst/>
          </a:prstGeom>
        </p:spPr>
      </p:pic>
    </p:spTree>
    <p:extLst>
      <p:ext uri="{BB962C8B-B14F-4D97-AF65-F5344CB8AC3E}">
        <p14:creationId xmlns:p14="http://schemas.microsoft.com/office/powerpoint/2010/main" val="4202364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lbertus MT" panose="020E0502030201020303" pitchFamily="34" charset="0"/>
              </a:rPr>
              <a:t>One Water Partnership</a:t>
            </a:r>
            <a:endParaRPr lang="en-US" sz="3600" dirty="0">
              <a:latin typeface="Albertus MT" panose="020E0502030201020303" pitchFamily="34" charset="0"/>
            </a:endParaRPr>
          </a:p>
        </p:txBody>
      </p:sp>
      <p:sp>
        <p:nvSpPr>
          <p:cNvPr id="3" name="Content Placeholder 2"/>
          <p:cNvSpPr>
            <a:spLocks noGrp="1"/>
          </p:cNvSpPr>
          <p:nvPr>
            <p:ph idx="1"/>
          </p:nvPr>
        </p:nvSpPr>
        <p:spPr/>
        <p:txBody>
          <a:bodyPr/>
          <a:lstStyle/>
          <a:p>
            <a:pPr lvl="1">
              <a:buClr>
                <a:schemeClr val="tx1"/>
              </a:buClr>
            </a:pPr>
            <a:r>
              <a:rPr lang="en-US" dirty="0"/>
              <a:t>No one-size-fits-all</a:t>
            </a:r>
          </a:p>
          <a:p>
            <a:pPr lvl="1">
              <a:buClr>
                <a:schemeClr val="tx1"/>
              </a:buClr>
            </a:pPr>
            <a:r>
              <a:rPr lang="en-US" dirty="0"/>
              <a:t>Surround congregations with partners – “personal trainers”</a:t>
            </a:r>
          </a:p>
          <a:p>
            <a:pPr lvl="1">
              <a:buClr>
                <a:schemeClr val="tx1"/>
              </a:buClr>
            </a:pPr>
            <a:r>
              <a:rPr lang="en-US" dirty="0"/>
              <a:t>Teach people to love and cherish their own sub-watershed</a:t>
            </a:r>
          </a:p>
          <a:p>
            <a:pPr lvl="1">
              <a:buClr>
                <a:schemeClr val="tx1"/>
              </a:buClr>
            </a:pPr>
            <a:r>
              <a:rPr lang="en-US" dirty="0"/>
              <a:t>Connect people to others in their sub-watershed community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3397" y="4433469"/>
            <a:ext cx="3022969" cy="2119364"/>
          </a:xfrm>
          <a:prstGeom prst="rect">
            <a:avLst/>
          </a:prstGeom>
          <a:ln>
            <a:solidFill>
              <a:schemeClr val="tx1"/>
            </a:solidFill>
          </a:ln>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4026" t="15815" r="14944" b="35053"/>
          <a:stretch/>
        </p:blipFill>
        <p:spPr>
          <a:xfrm rot="1117011">
            <a:off x="6417477" y="431925"/>
            <a:ext cx="2341038" cy="1619318"/>
          </a:xfrm>
          <a:prstGeom prst="rect">
            <a:avLst/>
          </a:prstGeom>
          <a:ln w="12700">
            <a:solidFill>
              <a:schemeClr val="tx1"/>
            </a:solidFill>
          </a:ln>
        </p:spPr>
      </p:pic>
    </p:spTree>
    <p:extLst>
      <p:ext uri="{BB962C8B-B14F-4D97-AF65-F5344CB8AC3E}">
        <p14:creationId xmlns:p14="http://schemas.microsoft.com/office/powerpoint/2010/main" val="1713973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bertus MT" panose="020E0502030201020303" pitchFamily="34" charset="0"/>
              </a:rPr>
              <a:t>How </a:t>
            </a:r>
            <a:r>
              <a:rPr lang="en-US" dirty="0">
                <a:latin typeface="Albertus MT" panose="020E0502030201020303" pitchFamily="34" charset="0"/>
              </a:rPr>
              <a:t>to Partner with </a:t>
            </a:r>
            <a:r>
              <a:rPr lang="en-US" dirty="0" smtClean="0">
                <a:latin typeface="Albertus MT" panose="020E0502030201020303" pitchFamily="34" charset="0"/>
              </a:rPr>
              <a:t>IPC</a:t>
            </a:r>
            <a:endParaRPr lang="en-US" sz="3600" dirty="0">
              <a:latin typeface="+mn-lt"/>
            </a:endParaRPr>
          </a:p>
        </p:txBody>
      </p:sp>
      <p:sp>
        <p:nvSpPr>
          <p:cNvPr id="3" name="Content Placeholder 2"/>
          <p:cNvSpPr>
            <a:spLocks noGrp="1"/>
          </p:cNvSpPr>
          <p:nvPr>
            <p:ph idx="1"/>
          </p:nvPr>
        </p:nvSpPr>
        <p:spPr/>
        <p:txBody>
          <a:bodyPr>
            <a:normAutofit/>
          </a:bodyPr>
          <a:lstStyle/>
          <a:p>
            <a:pPr marL="457200" indent="-457200">
              <a:buClr>
                <a:schemeClr val="tx1"/>
              </a:buClr>
              <a:buFont typeface="+mj-lt"/>
              <a:buAutoNum type="arabicPeriod"/>
            </a:pPr>
            <a:r>
              <a:rPr lang="en-US" sz="2400" dirty="0"/>
              <a:t>IPC as a Recruiter</a:t>
            </a:r>
          </a:p>
          <a:p>
            <a:pPr marL="932688" lvl="2" indent="-457200">
              <a:buClr>
                <a:schemeClr val="tx1"/>
              </a:buClr>
            </a:pPr>
            <a:r>
              <a:rPr lang="en-US" sz="2400" dirty="0">
                <a:solidFill>
                  <a:prstClr val="black">
                    <a:lumMod val="75000"/>
                    <a:lumOff val="25000"/>
                  </a:prstClr>
                </a:solidFill>
              </a:rPr>
              <a:t>Hire IPC to help you recruit congregations for your programs</a:t>
            </a:r>
          </a:p>
          <a:p>
            <a:pPr marL="932688" lvl="2" indent="-457200">
              <a:buClr>
                <a:schemeClr val="tx1"/>
              </a:buClr>
            </a:pPr>
            <a:r>
              <a:rPr lang="en-US" sz="2400" dirty="0">
                <a:solidFill>
                  <a:prstClr val="black">
                    <a:lumMod val="75000"/>
                    <a:lumOff val="25000"/>
                  </a:prstClr>
                </a:solidFill>
              </a:rPr>
              <a:t>Co-conceptualize programs where IPC’s role is funded</a:t>
            </a:r>
          </a:p>
          <a:p>
            <a:pPr marL="932688" lvl="2" indent="-457200">
              <a:buClr>
                <a:schemeClr val="tx1"/>
              </a:buClr>
            </a:pPr>
            <a:r>
              <a:rPr lang="en-US" sz="2400" dirty="0">
                <a:solidFill>
                  <a:prstClr val="black">
                    <a:lumMod val="75000"/>
                    <a:lumOff val="25000"/>
                  </a:prstClr>
                </a:solidFill>
              </a:rPr>
              <a:t>Help us with GIS capabilities to know where large church properties </a:t>
            </a:r>
            <a:r>
              <a:rPr lang="en-US" sz="2400" dirty="0" smtClean="0">
                <a:solidFill>
                  <a:prstClr val="black">
                    <a:lumMod val="75000"/>
                    <a:lumOff val="25000"/>
                  </a:prstClr>
                </a:solidFill>
              </a:rPr>
              <a:t>are</a:t>
            </a:r>
          </a:p>
          <a:p>
            <a:pPr marL="475488" lvl="2" indent="0">
              <a:buClr>
                <a:schemeClr val="tx1"/>
              </a:buClr>
              <a:buNone/>
            </a:pPr>
            <a:endParaRPr lang="en-US" sz="2400" dirty="0"/>
          </a:p>
          <a:p>
            <a:pPr marL="457200" indent="-457200">
              <a:buClr>
                <a:schemeClr val="tx1"/>
              </a:buClr>
              <a:buFont typeface="+mj-lt"/>
              <a:buAutoNum type="arabicPeriod"/>
            </a:pPr>
            <a:r>
              <a:rPr lang="en-US" sz="2400" dirty="0"/>
              <a:t>IPC as an Educator</a:t>
            </a:r>
          </a:p>
          <a:p>
            <a:pPr marL="932688" lvl="2" indent="-457200">
              <a:buClr>
                <a:schemeClr val="tx1"/>
              </a:buClr>
            </a:pPr>
            <a:r>
              <a:rPr lang="en-US" sz="2400" dirty="0">
                <a:solidFill>
                  <a:prstClr val="black">
                    <a:lumMod val="75000"/>
                    <a:lumOff val="25000"/>
                  </a:prstClr>
                </a:solidFill>
              </a:rPr>
              <a:t>Partner with IPC to bring the faith-based message to your audience</a:t>
            </a:r>
          </a:p>
          <a:p>
            <a:pPr marL="932688" lvl="2" indent="-457200">
              <a:buClr>
                <a:schemeClr val="tx1"/>
              </a:buClr>
            </a:pPr>
            <a:r>
              <a:rPr lang="en-US" sz="2400" dirty="0">
                <a:solidFill>
                  <a:prstClr val="black">
                    <a:lumMod val="75000"/>
                    <a:lumOff val="25000"/>
                  </a:prstClr>
                </a:solidFill>
              </a:rPr>
              <a:t>get around church/state separation this way</a:t>
            </a:r>
          </a:p>
        </p:txBody>
      </p:sp>
    </p:spTree>
    <p:extLst>
      <p:ext uri="{BB962C8B-B14F-4D97-AF65-F5344CB8AC3E}">
        <p14:creationId xmlns:p14="http://schemas.microsoft.com/office/powerpoint/2010/main" val="2801573618"/>
      </p:ext>
    </p:extLst>
  </p:cSld>
  <p:clrMapOvr>
    <a:masterClrMapping/>
  </p:clrMapOvr>
</p:sld>
</file>

<file path=ppt/theme/theme1.xml><?xml version="1.0" encoding="utf-8"?>
<a:theme xmlns:a="http://schemas.openxmlformats.org/drawingml/2006/main" name="My New Default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y New Default Theme" id="{28A7CFD9-B3BD-4652-966C-3A6C95224F22}" vid="{7B0F0635-32C9-45E9-A42E-05B0421957BA}"/>
    </a:ext>
  </a:extLst>
</a:theme>
</file>

<file path=docProps/app.xml><?xml version="1.0" encoding="utf-8"?>
<Properties xmlns="http://schemas.openxmlformats.org/officeDocument/2006/extended-properties" xmlns:vt="http://schemas.openxmlformats.org/officeDocument/2006/docPropsVTypes">
  <Template>Retrospect</Template>
  <TotalTime>101</TotalTime>
  <Words>459</Words>
  <Application>Microsoft Office PowerPoint</Application>
  <PresentationFormat>On-screen Show (4:3)</PresentationFormat>
  <Paragraphs>62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Albertus MT</vt:lpstr>
      <vt:lpstr>Arial</vt:lpstr>
      <vt:lpstr>Calibri</vt:lpstr>
      <vt:lpstr>Calibri Light</vt:lpstr>
      <vt:lpstr>My New Default Theme</vt:lpstr>
      <vt:lpstr>Tools for EJ: Authentic Community Engagement</vt:lpstr>
      <vt:lpstr>Interfaith Partners for the Chesapeake</vt:lpstr>
      <vt:lpstr>Faith Teachings on  Care for the Environment</vt:lpstr>
      <vt:lpstr>Three Main Programs </vt:lpstr>
      <vt:lpstr>Trees for Sacred Places Program</vt:lpstr>
      <vt:lpstr>Imagine the Potential…</vt:lpstr>
      <vt:lpstr>Vacation Bible School Training</vt:lpstr>
      <vt:lpstr>One Water Partnership</vt:lpstr>
      <vt:lpstr>How to Partner with IPC</vt:lpstr>
      <vt:lpstr>How to Partner with IPC</vt:lpstr>
      <vt:lpstr>Questions and More Information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Jodi Rose</dc:creator>
  <cp:lastModifiedBy>Anna Awimbo</cp:lastModifiedBy>
  <cp:revision>28</cp:revision>
  <dcterms:created xsi:type="dcterms:W3CDTF">2017-05-18T18:56:25Z</dcterms:created>
  <dcterms:modified xsi:type="dcterms:W3CDTF">2017-05-23T04:59:46Z</dcterms:modified>
</cp:coreProperties>
</file>