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6" r:id="rId4"/>
    <p:sldId id="257" r:id="rId5"/>
    <p:sldId id="273" r:id="rId6"/>
    <p:sldId id="260" r:id="rId7"/>
    <p:sldId id="268" r:id="rId8"/>
    <p:sldId id="269" r:id="rId9"/>
    <p:sldId id="267" r:id="rId10"/>
    <p:sldId id="288" r:id="rId11"/>
    <p:sldId id="289" r:id="rId12"/>
    <p:sldId id="296" r:id="rId13"/>
    <p:sldId id="297" r:id="rId14"/>
    <p:sldId id="298" r:id="rId15"/>
    <p:sldId id="29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attell Noll" initials="LC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77"/>
    <a:srgbClr val="008284"/>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91346" autoAdjust="0"/>
  </p:normalViewPr>
  <p:slideViewPr>
    <p:cSldViewPr snapToGrid="0">
      <p:cViewPr varScale="1">
        <p:scale>
          <a:sx n="104" d="100"/>
          <a:sy n="104" d="100"/>
        </p:scale>
        <p:origin x="696" y="114"/>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68B637-8517-4818-950B-BA939C0F7E40}" type="datetimeFigureOut">
              <a:rPr lang="en-US" smtClean="0"/>
              <a:t>5/16/2017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8F571A-68D6-4116-82A6-9F81910CFF15}" type="slidenum">
              <a:rPr lang="en-US" smtClean="0"/>
              <a:t>‹#›</a:t>
            </a:fld>
            <a:endParaRPr lang="en-US"/>
          </a:p>
        </p:txBody>
      </p:sp>
    </p:spTree>
    <p:extLst>
      <p:ext uri="{BB962C8B-B14F-4D97-AF65-F5344CB8AC3E}">
        <p14:creationId xmlns:p14="http://schemas.microsoft.com/office/powerpoint/2010/main" val="390929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4D802C-8634-4CCE-A72F-C51F4776BFC6}" type="datetimeFigureOut">
              <a:rPr lang="en-US" smtClean="0"/>
              <a:t>5/16/2017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9AC3B6-2BB7-4139-957F-C13CD9D3B27E}" type="slidenum">
              <a:rPr lang="en-US" smtClean="0"/>
              <a:t>‹#›</a:t>
            </a:fld>
            <a:endParaRPr lang="en-US"/>
          </a:p>
        </p:txBody>
      </p:sp>
    </p:spTree>
    <p:extLst>
      <p:ext uri="{BB962C8B-B14F-4D97-AF65-F5344CB8AC3E}">
        <p14:creationId xmlns:p14="http://schemas.microsoft.com/office/powerpoint/2010/main" val="422432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a:t>
            </a:fld>
            <a:endParaRPr lang="en-US"/>
          </a:p>
        </p:txBody>
      </p:sp>
    </p:spTree>
    <p:extLst>
      <p:ext uri="{BB962C8B-B14F-4D97-AF65-F5344CB8AC3E}">
        <p14:creationId xmlns:p14="http://schemas.microsoft.com/office/powerpoint/2010/main" val="175363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11</a:t>
            </a:fld>
            <a:endParaRPr lang="en-US"/>
          </a:p>
        </p:txBody>
      </p:sp>
    </p:spTree>
    <p:extLst>
      <p:ext uri="{BB962C8B-B14F-4D97-AF65-F5344CB8AC3E}">
        <p14:creationId xmlns:p14="http://schemas.microsoft.com/office/powerpoint/2010/main" val="99517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12</a:t>
            </a:fld>
            <a:endParaRPr lang="en-US"/>
          </a:p>
        </p:txBody>
      </p:sp>
    </p:spTree>
    <p:extLst>
      <p:ext uri="{BB962C8B-B14F-4D97-AF65-F5344CB8AC3E}">
        <p14:creationId xmlns:p14="http://schemas.microsoft.com/office/powerpoint/2010/main" val="20313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13</a:t>
            </a:fld>
            <a:endParaRPr lang="en-US"/>
          </a:p>
        </p:txBody>
      </p:sp>
    </p:spTree>
    <p:extLst>
      <p:ext uri="{BB962C8B-B14F-4D97-AF65-F5344CB8AC3E}">
        <p14:creationId xmlns:p14="http://schemas.microsoft.com/office/powerpoint/2010/main" val="153766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14</a:t>
            </a:fld>
            <a:endParaRPr lang="en-US"/>
          </a:p>
        </p:txBody>
      </p:sp>
    </p:spTree>
    <p:extLst>
      <p:ext uri="{BB962C8B-B14F-4D97-AF65-F5344CB8AC3E}">
        <p14:creationId xmlns:p14="http://schemas.microsoft.com/office/powerpoint/2010/main" val="108730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15</a:t>
            </a:fld>
            <a:endParaRPr lang="en-US"/>
          </a:p>
        </p:txBody>
      </p:sp>
    </p:spTree>
    <p:extLst>
      <p:ext uri="{BB962C8B-B14F-4D97-AF65-F5344CB8AC3E}">
        <p14:creationId xmlns:p14="http://schemas.microsoft.com/office/powerpoint/2010/main" val="20482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of the National Aquarium: Inspire Conservation of the World’s Aquatic Treasures</a:t>
            </a:r>
          </a:p>
          <a:p>
            <a:endParaRPr lang="en-US" dirty="0"/>
          </a:p>
          <a:p>
            <a:r>
              <a:rPr lang="en-US" dirty="0"/>
              <a:t>Urban conservation in the Aquarium’s backyard</a:t>
            </a:r>
            <a:r>
              <a:rPr lang="en-US" baseline="0" dirty="0"/>
              <a:t> within the city of Baltimore</a:t>
            </a:r>
          </a:p>
          <a:p>
            <a:r>
              <a:rPr lang="en-US" baseline="0" dirty="0"/>
              <a:t>Inner Harbor</a:t>
            </a:r>
          </a:p>
          <a:p>
            <a:r>
              <a:rPr lang="en-US" baseline="0" dirty="0"/>
              <a:t>Fort McHenry</a:t>
            </a:r>
          </a:p>
          <a:p>
            <a:r>
              <a:rPr lang="en-US" baseline="0" dirty="0"/>
              <a:t>Middle Branch</a:t>
            </a:r>
          </a:p>
          <a:p>
            <a:r>
              <a:rPr lang="en-US" baseline="0" dirty="0" err="1"/>
              <a:t>Farring</a:t>
            </a:r>
            <a:r>
              <a:rPr lang="en-US" baseline="0" dirty="0"/>
              <a:t> </a:t>
            </a:r>
            <a:r>
              <a:rPr lang="en-US" baseline="0" dirty="0" err="1"/>
              <a:t>Baybrook</a:t>
            </a:r>
            <a:r>
              <a:rPr lang="en-US" baseline="0" dirty="0"/>
              <a:t> Park</a:t>
            </a:r>
          </a:p>
          <a:p>
            <a:r>
              <a:rPr lang="en-US" baseline="0" dirty="0"/>
              <a:t>Masonville Cove</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526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039" y="4473891"/>
            <a:ext cx="5608320" cy="3660610"/>
          </a:xfrm>
          <a:prstGeom prst="rect">
            <a:avLst/>
          </a:prstGeom>
          <a:noFill/>
          <a:ln>
            <a:noFill/>
          </a:ln>
        </p:spPr>
        <p:txBody>
          <a:bodyPr lIns="91302" tIns="91302" rIns="91302" bIns="91302" anchor="t" anchorCtr="0">
            <a:noAutofit/>
          </a:bodyPr>
          <a:lstStyle/>
          <a:p>
            <a:pPr>
              <a:buClr>
                <a:schemeClr val="dk1"/>
              </a:buClr>
              <a:buSzPct val="25000"/>
            </a:pPr>
            <a:r>
              <a:rPr lang="en" dirty="0">
                <a:solidFill>
                  <a:schemeClr val="dk1"/>
                </a:solidFill>
                <a:latin typeface="Calibri"/>
                <a:ea typeface="Calibri"/>
                <a:cs typeface="Calibri"/>
                <a:sym typeface="Calibri"/>
              </a:rPr>
              <a:t>Designated in 2013.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 dirty="0">
                <a:solidFill>
                  <a:schemeClr val="dk1"/>
                </a:solidFill>
                <a:latin typeface="Calibri"/>
                <a:ea typeface="Calibri"/>
                <a:cs typeface="Calibri"/>
                <a:sym typeface="Calibri"/>
              </a:rPr>
              <a:t>This is a restored green space in South Baltimore that has an environmental education facility and areas where the public can enjoy the restored natural habitat. The Cove used to be a beach site</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 dirty="0">
                <a:solidFill>
                  <a:schemeClr val="dk1"/>
                </a:solidFill>
                <a:latin typeface="Calibri"/>
                <a:ea typeface="Calibri"/>
                <a:cs typeface="Calibri"/>
                <a:sym typeface="Calibri"/>
              </a:rPr>
              <a:t>So much of what we did at the time was focused on bringing groups out to Masonville, but we felt like there was a need to go beyond that and involve the community in the site and make connections to the watershed. Engage the community to connect them to Masonville cove and the watershed. </a:t>
            </a:r>
          </a:p>
          <a:p>
            <a:pPr>
              <a:buClr>
                <a:schemeClr val="dk1"/>
              </a:buClr>
              <a:buSzPct val="25000"/>
            </a:pPr>
            <a:endParaRPr lang="en" dirty="0">
              <a:solidFill>
                <a:schemeClr val="dk1"/>
              </a:solidFill>
              <a:latin typeface="Calibri"/>
              <a:ea typeface="Calibri"/>
              <a:cs typeface="Calibri"/>
              <a:sym typeface="Calibri"/>
            </a:endParaRPr>
          </a:p>
          <a:p>
            <a:pPr>
              <a:buClr>
                <a:schemeClr val="dk1"/>
              </a:buClr>
              <a:buSzPct val="25000"/>
            </a:pPr>
            <a:r>
              <a:rPr lang="en" dirty="0">
                <a:solidFill>
                  <a:schemeClr val="dk1"/>
                </a:solidFill>
                <a:latin typeface="Calibri"/>
                <a:ea typeface="Calibri"/>
                <a:cs typeface="Calibri"/>
                <a:sym typeface="Calibri"/>
              </a:rPr>
              <a:t>MPA reaching out to surrounding communities</a:t>
            </a:r>
          </a:p>
          <a:p>
            <a:pPr>
              <a:buClr>
                <a:schemeClr val="dk1"/>
              </a:buClr>
              <a:buSzPct val="25000"/>
            </a:pPr>
            <a:endParaRPr lang="en" dirty="0">
              <a:solidFill>
                <a:schemeClr val="dk1"/>
              </a:solidFill>
              <a:latin typeface="Calibri"/>
              <a:ea typeface="Calibri"/>
              <a:cs typeface="Calibri"/>
              <a:sym typeface="Calibri"/>
            </a:endParaRPr>
          </a:p>
          <a:p>
            <a:pPr>
              <a:buClr>
                <a:schemeClr val="dk1"/>
              </a:buClr>
              <a:buSzPct val="25000"/>
            </a:pPr>
            <a:endParaRPr lang="en" dirty="0">
              <a:solidFill>
                <a:schemeClr val="dk1"/>
              </a:solidFill>
              <a:latin typeface="Calibri"/>
              <a:ea typeface="Calibri"/>
              <a:cs typeface="Calibri"/>
              <a:sym typeface="Calibri"/>
            </a:endParaRPr>
          </a:p>
        </p:txBody>
      </p:sp>
      <p:sp>
        <p:nvSpPr>
          <p:cNvPr id="175" name="Shape 17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022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716618" y="4548457"/>
            <a:ext cx="5732948" cy="3721465"/>
          </a:xfrm>
          <a:prstGeom prst="rect">
            <a:avLst/>
          </a:prstGeom>
        </p:spPr>
        <p:txBody>
          <a:bodyPr lIns="93162" tIns="93162" rIns="93162" bIns="93162" anchor="t" anchorCtr="0">
            <a:noAutofit/>
          </a:bodyPr>
          <a:lstStyle/>
          <a:p>
            <a:r>
              <a:rPr lang="en-US" dirty="0">
                <a:solidFill>
                  <a:schemeClr val="dk1"/>
                </a:solidFill>
                <a:latin typeface="Calibri"/>
                <a:ea typeface="Calibri"/>
                <a:cs typeface="Calibri"/>
                <a:sym typeface="Calibri"/>
              </a:rPr>
              <a:t>Masonville Cove is a restored site in South Baltimore. In the 1940s it was a community beach site, but over time as industry came into the area it became a dumping ground where ships were taken apart and put back together. </a:t>
            </a:r>
          </a:p>
          <a:p>
            <a:r>
              <a:rPr lang="en-US" dirty="0">
                <a:solidFill>
                  <a:schemeClr val="dk1"/>
                </a:solidFill>
                <a:latin typeface="Calibri"/>
                <a:sym typeface="Calibri"/>
              </a:rPr>
              <a:t>The Maryland Port Administration was building a DMCF at the Cove and needed to do remediation. They went to the community and asked what they would like to see, and they asked for access back to the water where the community would have an opportunity to learn about the environment. </a:t>
            </a:r>
          </a:p>
          <a:p>
            <a:endParaRPr lang="en-US" dirty="0">
              <a:solidFill>
                <a:schemeClr val="dk1"/>
              </a:solidFill>
              <a:latin typeface="Calibri"/>
              <a:sym typeface="Calibri"/>
            </a:endParaRPr>
          </a:p>
          <a:p>
            <a:r>
              <a:rPr lang="en-US" dirty="0">
                <a:solidFill>
                  <a:schemeClr val="dk1"/>
                </a:solidFill>
                <a:latin typeface="Calibri"/>
                <a:sym typeface="Calibri"/>
              </a:rPr>
              <a:t>60,000 tons of debris was removed from the site and restoration began</a:t>
            </a:r>
          </a:p>
        </p:txBody>
      </p:sp>
      <p:sp>
        <p:nvSpPr>
          <p:cNvPr id="575" name="Shape 575"/>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86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716618" y="4548457"/>
            <a:ext cx="5732948" cy="3721465"/>
          </a:xfrm>
          <a:prstGeom prst="rect">
            <a:avLst/>
          </a:prstGeom>
        </p:spPr>
        <p:txBody>
          <a:bodyPr lIns="93162" tIns="93162" rIns="93162" bIns="93162" anchor="t" anchorCtr="0">
            <a:noAutofit/>
          </a:bodyPr>
          <a:lstStyle/>
          <a:p>
            <a:pPr defTabSz="930470">
              <a:defRPr/>
            </a:pPr>
            <a:r>
              <a:rPr lang="en-US" sz="1000" dirty="0">
                <a:solidFill>
                  <a:schemeClr val="dk1"/>
                </a:solidFill>
                <a:latin typeface="Calibri"/>
                <a:ea typeface="Calibri"/>
                <a:cs typeface="Calibri"/>
                <a:sym typeface="Calibri"/>
              </a:rPr>
              <a:t>One of our biggest successes was at the on start of this project where we were able to identify key trusted leaders and interest, establish forums and begin dialogue, understand how community issues link to watershed restoration, assess needs and preferences for ongoing communications</a:t>
            </a:r>
          </a:p>
          <a:p>
            <a:pPr defTabSz="930470">
              <a:defRPr/>
            </a:pPr>
            <a:endParaRPr lang="en-US" sz="1000" dirty="0">
              <a:solidFill>
                <a:schemeClr val="dk1"/>
              </a:solidFill>
              <a:latin typeface="Calibri"/>
              <a:ea typeface="Calibri"/>
              <a:cs typeface="Calibri"/>
              <a:sym typeface="Calibri"/>
            </a:endParaRPr>
          </a:p>
          <a:p>
            <a:pPr defTabSz="930470">
              <a:defRPr/>
            </a:pPr>
            <a:r>
              <a:rPr lang="en-US" sz="1000" dirty="0">
                <a:solidFill>
                  <a:schemeClr val="dk1"/>
                </a:solidFill>
                <a:latin typeface="Calibri"/>
                <a:ea typeface="Calibri"/>
                <a:cs typeface="Calibri"/>
                <a:sym typeface="Calibri"/>
              </a:rPr>
              <a:t>One of the key actions was to identify interests in </a:t>
            </a:r>
            <a:r>
              <a:rPr lang="en-US" sz="1000" b="1" dirty="0">
                <a:solidFill>
                  <a:schemeClr val="dk1"/>
                </a:solidFill>
                <a:latin typeface="Calibri"/>
                <a:ea typeface="Calibri"/>
                <a:cs typeface="Calibri"/>
                <a:sym typeface="Calibri"/>
              </a:rPr>
              <a:t>underrepresented communities</a:t>
            </a:r>
            <a:r>
              <a:rPr lang="en-US" sz="1000" dirty="0">
                <a:solidFill>
                  <a:schemeClr val="dk1"/>
                </a:solidFill>
                <a:latin typeface="Calibri"/>
                <a:ea typeface="Calibri"/>
                <a:cs typeface="Calibri"/>
                <a:sym typeface="Calibri"/>
              </a:rPr>
              <a:t>.</a:t>
            </a:r>
          </a:p>
          <a:p>
            <a:pPr defTabSz="930470">
              <a:defRPr/>
            </a:pPr>
            <a:r>
              <a:rPr lang="en-US" sz="1000" dirty="0">
                <a:solidFill>
                  <a:schemeClr val="dk1"/>
                </a:solidFill>
                <a:latin typeface="Calibri"/>
                <a:ea typeface="Calibri"/>
                <a:cs typeface="Calibri"/>
                <a:sym typeface="Calibri"/>
              </a:rPr>
              <a:t>Establish forums and begin dialogues to better understand how </a:t>
            </a:r>
            <a:r>
              <a:rPr lang="en-US" sz="1000" b="1" dirty="0">
                <a:solidFill>
                  <a:schemeClr val="dk1"/>
                </a:solidFill>
                <a:latin typeface="Calibri"/>
                <a:ea typeface="Calibri"/>
                <a:cs typeface="Calibri"/>
                <a:sym typeface="Calibri"/>
              </a:rPr>
              <a:t>community issues </a:t>
            </a:r>
            <a:r>
              <a:rPr lang="en-US" sz="1000" dirty="0">
                <a:solidFill>
                  <a:schemeClr val="dk1"/>
                </a:solidFill>
                <a:latin typeface="Calibri"/>
                <a:ea typeface="Calibri"/>
                <a:cs typeface="Calibri"/>
                <a:sym typeface="Calibri"/>
              </a:rPr>
              <a:t>link to watershed restoration</a:t>
            </a:r>
          </a:p>
          <a:p>
            <a:pPr defTabSz="930470">
              <a:defRPr/>
            </a:pPr>
            <a:endParaRPr lang="en-US" sz="1000" b="1" dirty="0">
              <a:solidFill>
                <a:schemeClr val="dk1"/>
              </a:solidFill>
              <a:latin typeface="Calibri"/>
              <a:ea typeface="Calibri"/>
              <a:cs typeface="Calibri"/>
              <a:sym typeface="Calibri"/>
            </a:endParaRPr>
          </a:p>
          <a:p>
            <a:r>
              <a:rPr lang="en-US" sz="1000" dirty="0"/>
              <a:t>The process of developing a Small Watershed Action plan was a way to involve community members in the assessment of their watershed and connect them to the cove. SWAPS are designed to identify solutions for getting watersheds back into compliance with state standards.</a:t>
            </a:r>
          </a:p>
          <a:p>
            <a:endParaRPr lang="en-US" sz="1000" dirty="0"/>
          </a:p>
          <a:p>
            <a:r>
              <a:rPr lang="en-US" sz="1000" dirty="0">
                <a:solidFill>
                  <a:schemeClr val="dk1"/>
                </a:solidFill>
                <a:latin typeface="Calibri"/>
                <a:ea typeface="Calibri"/>
                <a:cs typeface="Calibri"/>
                <a:sym typeface="Calibri"/>
              </a:rPr>
              <a:t>National Aquarium came together with the Center for Watershed Protection to create a SWAP for the watershed. As a way to keep community stakeholders involved in the restoration, we met with community stakeholders to identify and map out hotspot areas in the community areas of flooded streets, rat infestation, illegal dumping, etc. Allow them to address issues in their watershed and come up with solutions to address them. </a:t>
            </a:r>
          </a:p>
          <a:p>
            <a:endParaRPr lang="en-US" sz="1000" dirty="0">
              <a:solidFill>
                <a:schemeClr val="dk1"/>
              </a:solidFill>
              <a:latin typeface="Calibri"/>
              <a:ea typeface="Calibri"/>
              <a:cs typeface="Calibri"/>
              <a:sym typeface="Calibri"/>
            </a:endParaRPr>
          </a:p>
          <a:p>
            <a:r>
              <a:rPr lang="en-US" sz="1000" dirty="0">
                <a:solidFill>
                  <a:schemeClr val="dk1"/>
                </a:solidFill>
                <a:latin typeface="Calibri"/>
                <a:ea typeface="Calibri"/>
                <a:cs typeface="Calibri"/>
                <a:sym typeface="Calibri"/>
              </a:rPr>
              <a:t>FINAL PRIMARY RECOMMENDATIONS:</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Implement a </a:t>
            </a:r>
            <a:r>
              <a:rPr lang="en-US" sz="1000" dirty="0" err="1">
                <a:solidFill>
                  <a:schemeClr val="dk1"/>
                </a:solidFill>
                <a:latin typeface="Calibri"/>
                <a:ea typeface="Calibri"/>
                <a:cs typeface="Calibri"/>
                <a:sym typeface="Calibri"/>
              </a:rPr>
              <a:t>Bioretention</a:t>
            </a:r>
            <a:r>
              <a:rPr lang="en-US" sz="1000" dirty="0">
                <a:solidFill>
                  <a:schemeClr val="dk1"/>
                </a:solidFill>
                <a:latin typeface="Calibri"/>
                <a:ea typeface="Calibri"/>
                <a:cs typeface="Calibri"/>
                <a:sym typeface="Calibri"/>
              </a:rPr>
              <a:t> Projects </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Implement a Regenerative </a:t>
            </a:r>
            <a:r>
              <a:rPr lang="en-US" sz="1000" dirty="0" err="1">
                <a:solidFill>
                  <a:schemeClr val="dk1"/>
                </a:solidFill>
                <a:latin typeface="Calibri"/>
                <a:ea typeface="Calibri"/>
                <a:cs typeface="Calibri"/>
                <a:sym typeface="Calibri"/>
              </a:rPr>
              <a:t>Stormwater</a:t>
            </a:r>
            <a:r>
              <a:rPr lang="en-US" sz="1000" dirty="0">
                <a:solidFill>
                  <a:schemeClr val="dk1"/>
                </a:solidFill>
                <a:latin typeface="Calibri"/>
                <a:ea typeface="Calibri"/>
                <a:cs typeface="Calibri"/>
                <a:sym typeface="Calibri"/>
              </a:rPr>
              <a:t> Conveyance Projects </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Develop a comprehensive education/outreach/stewardship plan around reducing litter in the two affected communities of Brooklyn and Curtis Bay</a:t>
            </a:r>
          </a:p>
          <a:p>
            <a:endParaRPr lang="en-US" sz="1000" dirty="0">
              <a:solidFill>
                <a:schemeClr val="dk1"/>
              </a:solidFill>
              <a:latin typeface="Calibri"/>
              <a:ea typeface="Calibri"/>
              <a:cs typeface="Calibri"/>
              <a:sym typeface="Calibri"/>
            </a:endParaRPr>
          </a:p>
          <a:p>
            <a:r>
              <a:rPr lang="en-US" sz="1000" dirty="0">
                <a:solidFill>
                  <a:schemeClr val="dk1"/>
                </a:solidFill>
                <a:latin typeface="Calibri"/>
                <a:ea typeface="Calibri"/>
                <a:cs typeface="Calibri"/>
                <a:sym typeface="Calibri"/>
              </a:rPr>
              <a:t>SECONDARY RECOMMENDATIONS:</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Increase the tree canopy within the watershed</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Promote environmental stewardship</a:t>
            </a:r>
          </a:p>
          <a:p>
            <a:pPr marL="174708" indent="-174708">
              <a:buFont typeface="Arial" panose="020B0604020202020204" pitchFamily="34" charset="0"/>
              <a:buChar char="•"/>
            </a:pPr>
            <a:r>
              <a:rPr lang="en-US" sz="1000" dirty="0">
                <a:solidFill>
                  <a:schemeClr val="dk1"/>
                </a:solidFill>
                <a:latin typeface="Calibri"/>
                <a:ea typeface="Calibri"/>
                <a:cs typeface="Calibri"/>
                <a:sym typeface="Calibri"/>
              </a:rPr>
              <a:t>Promote environmentally friendly development</a:t>
            </a:r>
          </a:p>
        </p:txBody>
      </p:sp>
      <p:sp>
        <p:nvSpPr>
          <p:cNvPr id="566" name="Shape 566"/>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7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70">
              <a:defRPr/>
            </a:pPr>
            <a:r>
              <a:rPr lang="en-US" sz="1000" dirty="0">
                <a:solidFill>
                  <a:schemeClr val="dk1"/>
                </a:solidFill>
                <a:ea typeface="Calibri"/>
                <a:cs typeface="Calibri"/>
                <a:sym typeface="Calibri"/>
              </a:rPr>
              <a:t>identify key trusted leaders and interest, establish forums and begin dialogue, understand how community issues link to watershed restoration, assess needs and preferences for ongoing communications</a:t>
            </a:r>
          </a:p>
          <a:p>
            <a:pPr defTabSz="930470">
              <a:defRPr/>
            </a:pPr>
            <a:endParaRPr lang="en-US" sz="1000" dirty="0">
              <a:solidFill>
                <a:schemeClr val="dk1"/>
              </a:solidFill>
              <a:ea typeface="Calibri"/>
              <a:cs typeface="Calibri"/>
              <a:sym typeface="Calibri"/>
            </a:endParaRPr>
          </a:p>
          <a:p>
            <a:pPr defTabSz="930470">
              <a:defRPr/>
            </a:pPr>
            <a:r>
              <a:rPr lang="en-US" sz="1000" dirty="0">
                <a:solidFill>
                  <a:schemeClr val="dk1"/>
                </a:solidFill>
                <a:ea typeface="Calibri"/>
                <a:cs typeface="Calibri"/>
                <a:sym typeface="Calibri"/>
              </a:rPr>
              <a:t>One of the key actions was to identify interests in </a:t>
            </a:r>
            <a:r>
              <a:rPr lang="en-US" sz="1000" b="1" dirty="0">
                <a:solidFill>
                  <a:schemeClr val="dk1"/>
                </a:solidFill>
                <a:ea typeface="Calibri"/>
                <a:cs typeface="Calibri"/>
                <a:sym typeface="Calibri"/>
              </a:rPr>
              <a:t>underrepresented communities</a:t>
            </a:r>
            <a:r>
              <a:rPr lang="en-US" sz="1000" dirty="0">
                <a:solidFill>
                  <a:schemeClr val="dk1"/>
                </a:solidFill>
                <a:ea typeface="Calibri"/>
                <a:cs typeface="Calibri"/>
                <a:sym typeface="Calibri"/>
              </a:rPr>
              <a:t>.</a:t>
            </a:r>
          </a:p>
          <a:p>
            <a:pPr defTabSz="930470">
              <a:defRPr/>
            </a:pPr>
            <a:r>
              <a:rPr lang="en-US" sz="1000" dirty="0">
                <a:solidFill>
                  <a:schemeClr val="dk1"/>
                </a:solidFill>
                <a:ea typeface="Calibri"/>
                <a:cs typeface="Calibri"/>
                <a:sym typeface="Calibri"/>
              </a:rPr>
              <a:t>Establish forums and begin dialogues to better understand how </a:t>
            </a:r>
            <a:r>
              <a:rPr lang="en-US" sz="1000" b="1" dirty="0">
                <a:solidFill>
                  <a:schemeClr val="dk1"/>
                </a:solidFill>
                <a:ea typeface="Calibri"/>
                <a:cs typeface="Calibri"/>
                <a:sym typeface="Calibri"/>
              </a:rPr>
              <a:t>community issues </a:t>
            </a:r>
            <a:r>
              <a:rPr lang="en-US" sz="1000" dirty="0">
                <a:solidFill>
                  <a:schemeClr val="dk1"/>
                </a:solidFill>
                <a:ea typeface="Calibri"/>
                <a:cs typeface="Calibri"/>
                <a:sym typeface="Calibri"/>
              </a:rPr>
              <a:t>link to watershed restoration</a:t>
            </a:r>
          </a:p>
          <a:p>
            <a:endParaRPr lang="en-US" sz="1000" dirty="0"/>
          </a:p>
          <a:p>
            <a:pPr defTabSz="930470">
              <a:defRPr/>
            </a:pPr>
            <a:r>
              <a:rPr lang="en-US" sz="1000" dirty="0"/>
              <a:t>Identifying key trusted community leaders, those pillars and reaching diverse audiences: 2,800 people from Curtis Bay and Brooklyn have been engaged since October. Community greening and cleaning. Bringing together diverse audiences in South Baltimore. English and Hispanic congregations working together with neighbors, community volunteers, habitat homeowners, etc. </a:t>
            </a:r>
          </a:p>
          <a:p>
            <a:endParaRPr lang="en-US" sz="1000" dirty="0"/>
          </a:p>
          <a:p>
            <a:pPr marL="174708" indent="-174708">
              <a:buFont typeface="Arial" panose="020B0604020202020204" pitchFamily="34" charset="0"/>
              <a:buChar char="•"/>
            </a:pPr>
            <a:r>
              <a:rPr lang="en-US" sz="1000" dirty="0"/>
              <a:t>Community associations</a:t>
            </a:r>
          </a:p>
          <a:p>
            <a:pPr marL="174708" indent="-174708">
              <a:buFont typeface="Arial" panose="020B0604020202020204" pitchFamily="34" charset="0"/>
              <a:buChar char="•"/>
            </a:pPr>
            <a:r>
              <a:rPr lang="en-US" sz="1000" dirty="0"/>
              <a:t>Local high school (ESL program)</a:t>
            </a:r>
          </a:p>
          <a:p>
            <a:pPr marL="174708" indent="-174708">
              <a:buFont typeface="Arial" panose="020B0604020202020204" pitchFamily="34" charset="0"/>
              <a:buChar char="•"/>
            </a:pPr>
            <a:r>
              <a:rPr lang="en-US" sz="1000" dirty="0"/>
              <a:t>Churches- English and Hispanic congregation</a:t>
            </a:r>
          </a:p>
          <a:p>
            <a:pPr marL="174708" indent="-174708">
              <a:buFont typeface="Arial" panose="020B0604020202020204" pitchFamily="34" charset="0"/>
              <a:buChar char="•"/>
            </a:pPr>
            <a:r>
              <a:rPr lang="en-US" sz="1000" dirty="0"/>
              <a:t>Women's Mentoring organizations</a:t>
            </a:r>
          </a:p>
          <a:p>
            <a:pPr marL="174708" indent="-174708">
              <a:buFont typeface="Arial" panose="020B0604020202020204" pitchFamily="34" charset="0"/>
              <a:buChar char="•"/>
            </a:pPr>
            <a:r>
              <a:rPr lang="en-US" sz="1000" dirty="0"/>
              <a:t>BCPD youth camps</a:t>
            </a:r>
          </a:p>
          <a:p>
            <a:pPr marL="174708" indent="-174708">
              <a:buFont typeface="Arial" panose="020B0604020202020204" pitchFamily="34" charset="0"/>
              <a:buChar char="•"/>
            </a:pPr>
            <a:r>
              <a:rPr lang="en-US" sz="1000" dirty="0"/>
              <a:t>Summer youth works</a:t>
            </a:r>
          </a:p>
          <a:p>
            <a:pPr marL="174708" indent="-174708">
              <a:buFont typeface="Arial" panose="020B0604020202020204" pitchFamily="34" charset="0"/>
              <a:buChar char="•"/>
            </a:pPr>
            <a:r>
              <a:rPr lang="en-US" sz="1000" dirty="0"/>
              <a:t>Non profits- CCYD, Filbert Street Garden</a:t>
            </a:r>
          </a:p>
          <a:p>
            <a:pPr marL="174708" indent="-174708">
              <a:buFont typeface="Arial" panose="020B0604020202020204" pitchFamily="34" charset="0"/>
              <a:buChar char="•"/>
            </a:pPr>
            <a:r>
              <a:rPr lang="en-US" sz="1000" b="1" dirty="0"/>
              <a:t>Hispanic Access Foundation</a:t>
            </a:r>
          </a:p>
          <a:p>
            <a:pPr marL="174708" indent="-174708">
              <a:buFont typeface="Arial" panose="020B0604020202020204" pitchFamily="34" charset="0"/>
              <a:buChar char="•"/>
            </a:pPr>
            <a:r>
              <a:rPr lang="en-US" sz="1000" dirty="0"/>
              <a:t>Habitat from Humanity homeowners</a:t>
            </a:r>
          </a:p>
          <a:p>
            <a:pPr marL="174708" indent="-174708">
              <a:buFont typeface="Arial" panose="020B0604020202020204" pitchFamily="34" charset="0"/>
              <a:buChar char="•"/>
            </a:pPr>
            <a:endParaRPr lang="en-US" sz="1000" dirty="0"/>
          </a:p>
          <a:p>
            <a:r>
              <a:rPr lang="en-US" sz="1000" dirty="0"/>
              <a:t>Importance of partnering with other groups and orgs</a:t>
            </a:r>
          </a:p>
          <a:p>
            <a:endParaRPr lang="en-US" sz="1000" dirty="0"/>
          </a:p>
          <a:p>
            <a:r>
              <a:rPr lang="en-US" sz="1000" dirty="0"/>
              <a:t>Storm Drain Stenciling</a:t>
            </a:r>
          </a:p>
          <a:p>
            <a:r>
              <a:rPr lang="en-US" sz="1000" dirty="0"/>
              <a:t>Community Cleanups in Brooklyn, Curtis Bay</a:t>
            </a:r>
          </a:p>
          <a:p>
            <a:r>
              <a:rPr lang="en-US" sz="1000" dirty="0"/>
              <a:t>Masonville Cove Cleanups</a:t>
            </a:r>
          </a:p>
          <a:p>
            <a:r>
              <a:rPr lang="en-US" sz="1000" dirty="0"/>
              <a:t>Native Habitat Gardening Workshop</a:t>
            </a:r>
          </a:p>
          <a:p>
            <a:r>
              <a:rPr lang="en-US" sz="1000" dirty="0"/>
              <a:t>25 Residential Native Habitat Garden Plantings</a:t>
            </a:r>
          </a:p>
          <a:p>
            <a:r>
              <a:rPr lang="en-US" sz="1000" dirty="0"/>
              <a:t>Watershed 101 Workshop</a:t>
            </a:r>
          </a:p>
          <a:p>
            <a:r>
              <a:rPr lang="en-US" sz="1000" dirty="0"/>
              <a:t>Masonville Cove Field Trips: nature walks and trash cleanups</a:t>
            </a:r>
          </a:p>
          <a:p>
            <a:r>
              <a:rPr lang="en-US" sz="1000" dirty="0"/>
              <a:t>Wetland Plantings at Masonville Cove</a:t>
            </a:r>
          </a:p>
          <a:p>
            <a:r>
              <a:rPr lang="en-US" sz="1000" dirty="0"/>
              <a:t>Bioblitz and Open House at Masonville Cove</a:t>
            </a:r>
          </a:p>
          <a:p>
            <a:r>
              <a:rPr lang="en-US" sz="1000" dirty="0"/>
              <a:t>Citizen Science Monitoring at Masonville Cove</a:t>
            </a:r>
          </a:p>
          <a:p>
            <a:r>
              <a:rPr lang="en-US" sz="1000" dirty="0"/>
              <a:t>Pollinator Workshop</a:t>
            </a:r>
          </a:p>
          <a:p>
            <a:r>
              <a:rPr lang="en-US" sz="1000" dirty="0"/>
              <a:t>Rain Barrel Workshops</a:t>
            </a:r>
          </a:p>
          <a:p>
            <a:r>
              <a:rPr lang="en-US" sz="1000" dirty="0"/>
              <a:t>Composting Workshops</a:t>
            </a:r>
          </a:p>
          <a:p>
            <a:r>
              <a:rPr lang="en-US" sz="1000" dirty="0"/>
              <a:t>Masonville Cove Impact Day</a:t>
            </a:r>
          </a:p>
          <a:p>
            <a:r>
              <a:rPr lang="en-US" sz="1000" dirty="0"/>
              <a:t>Community Events (Curtis Bay Cookout, </a:t>
            </a:r>
            <a:r>
              <a:rPr lang="en-US" sz="1000" dirty="0" err="1"/>
              <a:t>Benfest</a:t>
            </a:r>
            <a:r>
              <a:rPr lang="en-US" sz="1000" dirty="0"/>
              <a:t>, Fun Fest at the Well)</a:t>
            </a:r>
          </a:p>
          <a:p>
            <a:r>
              <a:rPr lang="en-US" sz="1000" dirty="0"/>
              <a:t>Read to Reef (Spring/Summer Reading Program)</a:t>
            </a:r>
          </a:p>
          <a:p>
            <a:r>
              <a:rPr lang="en-US" sz="1000" dirty="0"/>
              <a:t>Community Action Plan: Green Infrastructure and Community Resilience in Brooklyn, Baltimore</a:t>
            </a:r>
          </a:p>
          <a:p>
            <a:r>
              <a:rPr lang="en-US" sz="1000" dirty="0"/>
              <a:t>Rain Garden Installation at Ben Franklin High School</a:t>
            </a:r>
          </a:p>
          <a:p>
            <a:pPr marL="174708" indent="-174708">
              <a:buFont typeface="Arial" panose="020B0604020202020204" pitchFamily="34" charset="0"/>
              <a:buChar char="•"/>
            </a:pPr>
            <a:endParaRPr lang="en-US" sz="1000" dirty="0"/>
          </a:p>
          <a:p>
            <a:r>
              <a:rPr lang="en-US" sz="1000" dirty="0"/>
              <a:t>**Surveys are being implemented to gage from community members what their thoughts and feelings are about their community and what they think the most effective solutions might be- these are </a:t>
            </a:r>
            <a:r>
              <a:rPr lang="en-US" sz="1000" b="1" dirty="0"/>
              <a:t>community facilitated surveys</a:t>
            </a:r>
          </a:p>
          <a:p>
            <a:endParaRPr lang="en-US" sz="1000" dirty="0"/>
          </a:p>
          <a:p>
            <a:r>
              <a:rPr lang="en-US" sz="1000" dirty="0"/>
              <a:t>Being all inclusive in programming- translating storm drain stencils into Spanish. Going to community run events to run activities. Neighbors connecting with neighbors- bringing them along to participate in programming. Neighbors helping neighbors and creating a sense of community. </a:t>
            </a:r>
          </a:p>
          <a:p>
            <a:endParaRPr lang="en-US" sz="1000" dirty="0"/>
          </a:p>
          <a:p>
            <a:r>
              <a:rPr lang="en-US" sz="1000" dirty="0"/>
              <a:t>5. Increase collaboration with environmental justice entities throughout the Bay Watershed and incorporate their perspectives and those of community and faith‐based organizations and leaders throughout the Bay Program governance structure, including its three advisory committees (citizens, local governments and scientific/technical).</a:t>
            </a:r>
          </a:p>
          <a:p>
            <a:pPr>
              <a:buSzPct val="25000"/>
            </a:pPr>
            <a:endParaRPr lang="en-US" sz="1000" dirty="0">
              <a:solidFill>
                <a:schemeClr val="dk1"/>
              </a:solidFill>
              <a:ea typeface="Calibri"/>
              <a:cs typeface="Calibri"/>
              <a:sym typeface="Calibri"/>
            </a:endParaRPr>
          </a:p>
          <a:p>
            <a:endParaRPr lang="en-US" sz="1000" dirty="0"/>
          </a:p>
        </p:txBody>
      </p:sp>
      <p:sp>
        <p:nvSpPr>
          <p:cNvPr id="4" name="Slide Number Placeholder 3"/>
          <p:cNvSpPr>
            <a:spLocks noGrp="1"/>
          </p:cNvSpPr>
          <p:nvPr>
            <p:ph type="sldNum" sz="quarter" idx="10"/>
          </p:nvPr>
        </p:nvSpPr>
        <p:spPr/>
        <p:txBody>
          <a:bodyPr/>
          <a:lstStyle/>
          <a:p>
            <a:fld id="{679AC3B6-2BB7-4139-957F-C13CD9D3B27E}" type="slidenum">
              <a:rPr lang="en-US" smtClean="0"/>
              <a:t>7</a:t>
            </a:fld>
            <a:endParaRPr lang="en-US"/>
          </a:p>
        </p:txBody>
      </p:sp>
    </p:spTree>
    <p:extLst>
      <p:ext uri="{BB962C8B-B14F-4D97-AF65-F5344CB8AC3E}">
        <p14:creationId xmlns:p14="http://schemas.microsoft.com/office/powerpoint/2010/main" val="214068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youth in community action</a:t>
            </a:r>
          </a:p>
        </p:txBody>
      </p:sp>
      <p:sp>
        <p:nvSpPr>
          <p:cNvPr id="4" name="Slide Number Placeholder 3"/>
          <p:cNvSpPr>
            <a:spLocks noGrp="1"/>
          </p:cNvSpPr>
          <p:nvPr>
            <p:ph type="sldNum" sz="quarter" idx="10"/>
          </p:nvPr>
        </p:nvSpPr>
        <p:spPr/>
        <p:txBody>
          <a:bodyPr/>
          <a:lstStyle/>
          <a:p>
            <a:fld id="{679AC3B6-2BB7-4139-957F-C13CD9D3B27E}" type="slidenum">
              <a:rPr lang="en-US" smtClean="0"/>
              <a:t>8</a:t>
            </a:fld>
            <a:endParaRPr lang="en-US"/>
          </a:p>
        </p:txBody>
      </p:sp>
    </p:spTree>
    <p:extLst>
      <p:ext uri="{BB962C8B-B14F-4D97-AF65-F5344CB8AC3E}">
        <p14:creationId xmlns:p14="http://schemas.microsoft.com/office/powerpoint/2010/main" val="204636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9</a:t>
            </a:fld>
            <a:endParaRPr lang="en-US"/>
          </a:p>
        </p:txBody>
      </p:sp>
    </p:spTree>
    <p:extLst>
      <p:ext uri="{BB962C8B-B14F-4D97-AF65-F5344CB8AC3E}">
        <p14:creationId xmlns:p14="http://schemas.microsoft.com/office/powerpoint/2010/main" val="30748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a:t>
            </a:r>
            <a:r>
              <a:rPr lang="en-US" baseline="0" dirty="0"/>
              <a:t> are</a:t>
            </a:r>
          </a:p>
          <a:p>
            <a:r>
              <a:rPr lang="en-US" baseline="0" dirty="0"/>
              <a:t>What we do</a:t>
            </a:r>
          </a:p>
          <a:p>
            <a:r>
              <a:rPr lang="en-US" baseline="0" dirty="0"/>
              <a:t>Why we have prioritized community engagement</a:t>
            </a:r>
            <a:endParaRPr lang="en-US" dirty="0"/>
          </a:p>
        </p:txBody>
      </p:sp>
      <p:sp>
        <p:nvSpPr>
          <p:cNvPr id="4" name="Slide Number Placeholder 3"/>
          <p:cNvSpPr>
            <a:spLocks noGrp="1"/>
          </p:cNvSpPr>
          <p:nvPr>
            <p:ph type="sldNum" sz="quarter" idx="10"/>
          </p:nvPr>
        </p:nvSpPr>
        <p:spPr/>
        <p:txBody>
          <a:bodyPr/>
          <a:lstStyle/>
          <a:p>
            <a:fld id="{679AC3B6-2BB7-4139-957F-C13CD9D3B27E}" type="slidenum">
              <a:rPr lang="en-US" smtClean="0"/>
              <a:t>10</a:t>
            </a:fld>
            <a:endParaRPr lang="en-US"/>
          </a:p>
        </p:txBody>
      </p:sp>
    </p:spTree>
    <p:extLst>
      <p:ext uri="{BB962C8B-B14F-4D97-AF65-F5344CB8AC3E}">
        <p14:creationId xmlns:p14="http://schemas.microsoft.com/office/powerpoint/2010/main" val="88476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C5326E-4CA5-4156-B3C5-4C51D237BD43}"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118634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5326E-4CA5-4156-B3C5-4C51D237BD43}"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132741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5326E-4CA5-4156-B3C5-4C51D237BD43}"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2234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370" y="395306"/>
            <a:ext cx="11091875" cy="576790"/>
          </a:xfrm>
        </p:spPr>
        <p:txBody>
          <a:bodyPr lIns="0" tIns="0" rIns="0" bIns="0" anchor="t" anchorCtr="0"/>
          <a:lstStyle>
            <a:lvl1pPr>
              <a:defRPr sz="4007">
                <a:solidFill>
                  <a:srgbClr val="0F7380"/>
                </a:solidFill>
                <a:latin typeface="Arial"/>
              </a:defRPr>
            </a:lvl1pPr>
          </a:lstStyle>
          <a:p>
            <a:r>
              <a:rPr lang="en-US" dirty="0"/>
              <a:t>Click to edit Master title style</a:t>
            </a:r>
          </a:p>
        </p:txBody>
      </p:sp>
      <p:sp>
        <p:nvSpPr>
          <p:cNvPr id="3" name="Content Placeholder 2"/>
          <p:cNvSpPr>
            <a:spLocks noGrp="1"/>
          </p:cNvSpPr>
          <p:nvPr>
            <p:ph idx="1"/>
          </p:nvPr>
        </p:nvSpPr>
        <p:spPr>
          <a:xfrm>
            <a:off x="609601" y="987339"/>
            <a:ext cx="11091875" cy="292259"/>
          </a:xfrm>
        </p:spPr>
        <p:txBody>
          <a:bodyPr lIns="0" tIns="0" rIns="0" bIns="0">
            <a:noAutofit/>
          </a:bodyPr>
          <a:lstStyle>
            <a:lvl1pPr>
              <a:defRPr sz="1406">
                <a:solidFill>
                  <a:srgbClr val="0F7380"/>
                </a:solidFill>
                <a:latin typeface="Arial"/>
              </a:defRPr>
            </a:lvl1pPr>
            <a:lvl2pPr>
              <a:defRPr sz="1406">
                <a:solidFill>
                  <a:srgbClr val="0F7380"/>
                </a:solidFill>
                <a:latin typeface="Gotham Book"/>
              </a:defRPr>
            </a:lvl2pPr>
            <a:lvl3pPr>
              <a:defRPr sz="1406">
                <a:solidFill>
                  <a:srgbClr val="0F7380"/>
                </a:solidFill>
                <a:latin typeface="Gotham Book"/>
              </a:defRPr>
            </a:lvl3pPr>
            <a:lvl4pPr>
              <a:defRPr sz="1406">
                <a:solidFill>
                  <a:srgbClr val="0F7380"/>
                </a:solidFill>
                <a:latin typeface="Gotham Book"/>
              </a:defRPr>
            </a:lvl4pPr>
            <a:lvl5pPr>
              <a:defRPr sz="1406">
                <a:solidFill>
                  <a:srgbClr val="0F7380"/>
                </a:solidFill>
                <a:latin typeface="Gotham Book"/>
              </a:defRPr>
            </a:lvl5pPr>
          </a:lstStyle>
          <a:p>
            <a:pPr lvl="0"/>
            <a:r>
              <a:rPr lang="en-US" dirty="0"/>
              <a:t>Click to edit Master text styles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5601" y="6373670"/>
            <a:ext cx="3862895" cy="285225"/>
          </a:xfrm>
          <a:prstGeom prst="rect">
            <a:avLst/>
          </a:prstGeom>
        </p:spPr>
      </p:pic>
      <p:cxnSp>
        <p:nvCxnSpPr>
          <p:cNvPr id="8" name="Straight Connector 7"/>
          <p:cNvCxnSpPr/>
          <p:nvPr userDrawn="1"/>
        </p:nvCxnSpPr>
        <p:spPr>
          <a:xfrm>
            <a:off x="609600" y="6187691"/>
            <a:ext cx="10972800" cy="0"/>
          </a:xfrm>
          <a:prstGeom prst="line">
            <a:avLst/>
          </a:prstGeom>
          <a:ln w="12700">
            <a:solidFill>
              <a:srgbClr val="0F7380"/>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15"/>
          <p:cNvSpPr>
            <a:spLocks noGrp="1"/>
          </p:cNvSpPr>
          <p:nvPr>
            <p:ph sz="quarter" idx="11"/>
          </p:nvPr>
        </p:nvSpPr>
        <p:spPr>
          <a:xfrm>
            <a:off x="609600" y="2026881"/>
            <a:ext cx="11078645" cy="2925418"/>
          </a:xfrm>
        </p:spPr>
        <p:txBody>
          <a:bodyPr>
            <a:normAutofit/>
          </a:bodyPr>
          <a:lstStyle>
            <a:lvl1pPr marL="164031" indent="-164031">
              <a:lnSpc>
                <a:spcPct val="200000"/>
              </a:lnSpc>
              <a:buFont typeface="Wingdings" charset="2"/>
              <a:buChar char="§"/>
              <a:defRPr sz="1476" baseline="0">
                <a:solidFill>
                  <a:srgbClr val="0F7380"/>
                </a:solidFill>
                <a:latin typeface="Arial"/>
              </a:defRPr>
            </a:lvl1pPr>
            <a:lvl2pPr marL="164031" indent="-164031">
              <a:lnSpc>
                <a:spcPct val="200000"/>
              </a:lnSpc>
              <a:buFont typeface="Wingdings" charset="2"/>
              <a:buChar char="§"/>
              <a:defRPr sz="1476" baseline="0">
                <a:solidFill>
                  <a:srgbClr val="0F7380"/>
                </a:solidFill>
                <a:latin typeface="Arial"/>
              </a:defRPr>
            </a:lvl2pPr>
          </a:lstStyle>
          <a:p>
            <a:pPr lvl="0"/>
            <a:r>
              <a:rPr lang="en-US" dirty="0"/>
              <a:t>Click to edit Master text styles</a:t>
            </a:r>
          </a:p>
          <a:p>
            <a:pPr lvl="1"/>
            <a:r>
              <a:rPr lang="en-US" dirty="0"/>
              <a:t>Second level</a:t>
            </a:r>
          </a:p>
        </p:txBody>
      </p:sp>
      <p:sp>
        <p:nvSpPr>
          <p:cNvPr id="9" name="Content Placeholder 33"/>
          <p:cNvSpPr>
            <a:spLocks noGrp="1"/>
          </p:cNvSpPr>
          <p:nvPr>
            <p:ph sz="quarter" idx="12"/>
          </p:nvPr>
        </p:nvSpPr>
        <p:spPr>
          <a:xfrm>
            <a:off x="609601" y="6368538"/>
            <a:ext cx="5813118" cy="285225"/>
          </a:xfrm>
        </p:spPr>
        <p:txBody>
          <a:bodyPr anchor="ctr" anchorCtr="0">
            <a:normAutofit/>
          </a:bodyPr>
          <a:lstStyle>
            <a:lvl1pPr algn="l">
              <a:defRPr sz="843" baseline="0">
                <a:solidFill>
                  <a:srgbClr val="0F7380"/>
                </a:solidFill>
                <a:latin typeface="Arial"/>
              </a:defRPr>
            </a:lvl1pPr>
          </a:lstStyle>
          <a:p>
            <a:pPr lvl="0"/>
            <a:r>
              <a:rPr lang="en-US" dirty="0"/>
              <a:t>Click to edit Master text styles</a:t>
            </a:r>
          </a:p>
        </p:txBody>
      </p:sp>
      <p:sp>
        <p:nvSpPr>
          <p:cNvPr id="10" name="Content Placeholder 33"/>
          <p:cNvSpPr>
            <a:spLocks noGrp="1"/>
          </p:cNvSpPr>
          <p:nvPr>
            <p:ph sz="quarter" idx="13" hasCustomPrompt="1"/>
          </p:nvPr>
        </p:nvSpPr>
        <p:spPr>
          <a:xfrm>
            <a:off x="6422717" y="6366322"/>
            <a:ext cx="5159682" cy="285225"/>
          </a:xfrm>
        </p:spPr>
        <p:txBody>
          <a:bodyPr anchor="ctr" anchorCtr="0">
            <a:normAutofit/>
          </a:bodyPr>
          <a:lstStyle>
            <a:lvl1pPr algn="r">
              <a:defRPr sz="843" baseline="0">
                <a:solidFill>
                  <a:srgbClr val="0F7380"/>
                </a:solidFill>
                <a:latin typeface="Arial"/>
              </a:defRPr>
            </a:lvl1pPr>
          </a:lstStyle>
          <a:p>
            <a:pPr lvl="0"/>
            <a:r>
              <a:rPr lang="en-US" dirty="0"/>
              <a:t>&lt;#&gt;</a:t>
            </a:r>
          </a:p>
        </p:txBody>
      </p:sp>
    </p:spTree>
    <p:extLst>
      <p:ext uri="{BB962C8B-B14F-4D97-AF65-F5344CB8AC3E}">
        <p14:creationId xmlns:p14="http://schemas.microsoft.com/office/powerpoint/2010/main" val="253488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371" y="395305"/>
            <a:ext cx="11091875" cy="576790"/>
          </a:xfrm>
        </p:spPr>
        <p:txBody>
          <a:bodyPr lIns="0" tIns="0" rIns="0" bIns="0" anchor="t" anchorCtr="0"/>
          <a:lstStyle>
            <a:lvl1pPr>
              <a:defRPr sz="4007">
                <a:solidFill>
                  <a:srgbClr val="0F7380"/>
                </a:solidFill>
                <a:latin typeface="Gotham Extra Light"/>
              </a:defRPr>
            </a:lvl1pPr>
          </a:lstStyle>
          <a:p>
            <a:r>
              <a:rPr lang="en-US" dirty="0"/>
              <a:t>Click to edit Master title style</a:t>
            </a:r>
          </a:p>
        </p:txBody>
      </p:sp>
      <p:sp>
        <p:nvSpPr>
          <p:cNvPr id="3" name="Content Placeholder 2"/>
          <p:cNvSpPr>
            <a:spLocks noGrp="1"/>
          </p:cNvSpPr>
          <p:nvPr>
            <p:ph idx="1"/>
          </p:nvPr>
        </p:nvSpPr>
        <p:spPr>
          <a:xfrm>
            <a:off x="609602" y="987340"/>
            <a:ext cx="11091875" cy="292259"/>
          </a:xfrm>
        </p:spPr>
        <p:txBody>
          <a:bodyPr lIns="0" tIns="0" rIns="0" bIns="0">
            <a:noAutofit/>
          </a:bodyPr>
          <a:lstStyle>
            <a:lvl1pPr>
              <a:defRPr sz="1406">
                <a:solidFill>
                  <a:srgbClr val="0F7380"/>
                </a:solidFill>
                <a:latin typeface="Gotham Book"/>
              </a:defRPr>
            </a:lvl1pPr>
            <a:lvl2pPr>
              <a:defRPr sz="1406">
                <a:solidFill>
                  <a:srgbClr val="0F7380"/>
                </a:solidFill>
                <a:latin typeface="Gotham Book"/>
              </a:defRPr>
            </a:lvl2pPr>
            <a:lvl3pPr>
              <a:defRPr sz="1406">
                <a:solidFill>
                  <a:srgbClr val="0F7380"/>
                </a:solidFill>
                <a:latin typeface="Gotham Book"/>
              </a:defRPr>
            </a:lvl3pPr>
            <a:lvl4pPr>
              <a:defRPr sz="1406">
                <a:solidFill>
                  <a:srgbClr val="0F7380"/>
                </a:solidFill>
                <a:latin typeface="Gotham Book"/>
              </a:defRPr>
            </a:lvl4pPr>
            <a:lvl5pPr>
              <a:defRPr sz="1406">
                <a:solidFill>
                  <a:srgbClr val="0F7380"/>
                </a:solidFill>
                <a:latin typeface="Gotham Book"/>
              </a:defRPr>
            </a:lvl5pPr>
          </a:lstStyle>
          <a:p>
            <a:pPr lvl="0"/>
            <a:r>
              <a:rPr lang="en-US" dirty="0"/>
              <a:t>Click to edit Master text styles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5602" y="6373670"/>
            <a:ext cx="3862895" cy="285225"/>
          </a:xfrm>
          <a:prstGeom prst="rect">
            <a:avLst/>
          </a:prstGeom>
        </p:spPr>
      </p:pic>
      <p:cxnSp>
        <p:nvCxnSpPr>
          <p:cNvPr id="8" name="Straight Connector 7"/>
          <p:cNvCxnSpPr/>
          <p:nvPr userDrawn="1"/>
        </p:nvCxnSpPr>
        <p:spPr>
          <a:xfrm>
            <a:off x="609602" y="6187691"/>
            <a:ext cx="10972799" cy="0"/>
          </a:xfrm>
          <a:prstGeom prst="line">
            <a:avLst/>
          </a:prstGeom>
          <a:ln w="12700">
            <a:solidFill>
              <a:srgbClr val="0F7380"/>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15"/>
          <p:cNvSpPr>
            <a:spLocks noGrp="1"/>
          </p:cNvSpPr>
          <p:nvPr>
            <p:ph sz="quarter" idx="11"/>
          </p:nvPr>
        </p:nvSpPr>
        <p:spPr>
          <a:xfrm>
            <a:off x="609601" y="2026880"/>
            <a:ext cx="11078645" cy="2925418"/>
          </a:xfrm>
        </p:spPr>
        <p:txBody>
          <a:bodyPr>
            <a:normAutofit/>
          </a:bodyPr>
          <a:lstStyle>
            <a:lvl1pPr marL="164034" indent="-164034">
              <a:lnSpc>
                <a:spcPct val="200000"/>
              </a:lnSpc>
              <a:buFont typeface="Wingdings" charset="2"/>
              <a:buChar char="§"/>
              <a:defRPr sz="1476" baseline="0">
                <a:solidFill>
                  <a:srgbClr val="0F7380"/>
                </a:solidFill>
                <a:latin typeface="Gotham Book"/>
              </a:defRPr>
            </a:lvl1pPr>
            <a:lvl2pPr marL="164034" indent="-164034">
              <a:lnSpc>
                <a:spcPct val="200000"/>
              </a:lnSpc>
              <a:buFont typeface="Wingdings" charset="2"/>
              <a:buChar char="§"/>
              <a:defRPr sz="1476" baseline="0">
                <a:solidFill>
                  <a:srgbClr val="0F7380"/>
                </a:solidFill>
                <a:latin typeface="Gotham Book"/>
              </a:defRPr>
            </a:lvl2pPr>
          </a:lstStyle>
          <a:p>
            <a:pPr lvl="0"/>
            <a:r>
              <a:rPr lang="en-US" dirty="0"/>
              <a:t>Click to edit Master text styles</a:t>
            </a:r>
          </a:p>
          <a:p>
            <a:pPr lvl="1"/>
            <a:r>
              <a:rPr lang="en-US" dirty="0"/>
              <a:t>Second level</a:t>
            </a:r>
          </a:p>
        </p:txBody>
      </p:sp>
      <p:sp>
        <p:nvSpPr>
          <p:cNvPr id="9" name="Content Placeholder 33"/>
          <p:cNvSpPr>
            <a:spLocks noGrp="1"/>
          </p:cNvSpPr>
          <p:nvPr>
            <p:ph sz="quarter" idx="12"/>
          </p:nvPr>
        </p:nvSpPr>
        <p:spPr>
          <a:xfrm>
            <a:off x="609602" y="6368539"/>
            <a:ext cx="5813118" cy="285225"/>
          </a:xfrm>
        </p:spPr>
        <p:txBody>
          <a:bodyPr anchor="ctr" anchorCtr="0">
            <a:normAutofit/>
          </a:bodyPr>
          <a:lstStyle>
            <a:lvl1pPr algn="l">
              <a:defRPr sz="843" baseline="0">
                <a:solidFill>
                  <a:srgbClr val="0F7380"/>
                </a:solidFill>
                <a:latin typeface="Gotham Book"/>
              </a:defRPr>
            </a:lvl1pPr>
          </a:lstStyle>
          <a:p>
            <a:pPr lvl="0"/>
            <a:r>
              <a:rPr lang="en-US" dirty="0"/>
              <a:t>Click to edit Master text styles</a:t>
            </a:r>
          </a:p>
        </p:txBody>
      </p:sp>
      <p:sp>
        <p:nvSpPr>
          <p:cNvPr id="10" name="Content Placeholder 33"/>
          <p:cNvSpPr>
            <a:spLocks noGrp="1"/>
          </p:cNvSpPr>
          <p:nvPr>
            <p:ph sz="quarter" idx="13" hasCustomPrompt="1"/>
          </p:nvPr>
        </p:nvSpPr>
        <p:spPr>
          <a:xfrm>
            <a:off x="6422717" y="6366323"/>
            <a:ext cx="5159682" cy="285225"/>
          </a:xfrm>
        </p:spPr>
        <p:txBody>
          <a:bodyPr anchor="ctr" anchorCtr="0">
            <a:normAutofit/>
          </a:bodyPr>
          <a:lstStyle>
            <a:lvl1pPr algn="r">
              <a:defRPr sz="843" baseline="0">
                <a:solidFill>
                  <a:srgbClr val="0F7380"/>
                </a:solidFill>
                <a:latin typeface="Gotham Book"/>
              </a:defRPr>
            </a:lvl1pPr>
          </a:lstStyle>
          <a:p>
            <a:pPr lvl="0"/>
            <a:r>
              <a:rPr lang="en-US" dirty="0"/>
              <a:t>&lt;#&gt;</a:t>
            </a:r>
          </a:p>
        </p:txBody>
      </p:sp>
    </p:spTree>
    <p:extLst>
      <p:ext uri="{BB962C8B-B14F-4D97-AF65-F5344CB8AC3E}">
        <p14:creationId xmlns:p14="http://schemas.microsoft.com/office/powerpoint/2010/main" val="8868873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5326E-4CA5-4156-B3C5-4C51D237BD43}"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42518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5326E-4CA5-4156-B3C5-4C51D237BD43}"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100112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C5326E-4CA5-4156-B3C5-4C51D237BD43}"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250555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C5326E-4CA5-4156-B3C5-4C51D237BD43}"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154961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C5326E-4CA5-4156-B3C5-4C51D237BD43}"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320616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5326E-4CA5-4156-B3C5-4C51D237BD43}"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149168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C5326E-4CA5-4156-B3C5-4C51D237BD43}"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36070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C5326E-4CA5-4156-B3C5-4C51D237BD43}"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E6A1-37B9-4277-8EBA-1F5F1F91FD99}" type="slidenum">
              <a:rPr lang="en-US" smtClean="0"/>
              <a:t>‹#›</a:t>
            </a:fld>
            <a:endParaRPr lang="en-US"/>
          </a:p>
        </p:txBody>
      </p:sp>
    </p:spTree>
    <p:extLst>
      <p:ext uri="{BB962C8B-B14F-4D97-AF65-F5344CB8AC3E}">
        <p14:creationId xmlns:p14="http://schemas.microsoft.com/office/powerpoint/2010/main" val="5465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326E-4CA5-4156-B3C5-4C51D237BD43}" type="datetimeFigureOut">
              <a:rPr lang="en-US" smtClean="0"/>
              <a:t>5/16/2017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1E6A1-37B9-4277-8EBA-1F5F1F91FD99}" type="slidenum">
              <a:rPr lang="en-US" smtClean="0"/>
              <a:t>‹#›</a:t>
            </a:fld>
            <a:endParaRPr lang="en-US"/>
          </a:p>
        </p:txBody>
      </p:sp>
    </p:spTree>
    <p:extLst>
      <p:ext uri="{BB962C8B-B14F-4D97-AF65-F5344CB8AC3E}">
        <p14:creationId xmlns:p14="http://schemas.microsoft.com/office/powerpoint/2010/main" val="157224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a:lnSpc>
                <a:spcPct val="100000"/>
              </a:lnSpc>
              <a:spcBef>
                <a:spcPts val="0"/>
              </a:spcBef>
            </a:pPr>
            <a:br>
              <a:rPr lang="en-US" dirty="0"/>
            </a:br>
            <a:r>
              <a:rPr lang="en-US" sz="5300" b="1" dirty="0">
                <a:solidFill>
                  <a:srgbClr val="007577"/>
                </a:solidFill>
                <a:latin typeface="Arial" panose="020B0604020202020204" pitchFamily="34" charset="0"/>
                <a:cs typeface="Arial" panose="020B0604020202020204" pitchFamily="34" charset="0"/>
              </a:rPr>
              <a:t>Healthy Watershed Initiatives for Diverse Communities </a:t>
            </a:r>
          </a:p>
        </p:txBody>
      </p:sp>
      <p:sp>
        <p:nvSpPr>
          <p:cNvPr id="8" name="Subtitle 7"/>
          <p:cNvSpPr>
            <a:spLocks noGrp="1"/>
          </p:cNvSpPr>
          <p:nvPr>
            <p:ph type="subTitle" idx="1"/>
          </p:nvPr>
        </p:nvSpPr>
        <p:spPr>
          <a:xfrm>
            <a:off x="1524000" y="4130566"/>
            <a:ext cx="9144000" cy="2151992"/>
          </a:xfrm>
        </p:spPr>
        <p:txBody>
          <a:bodyPr>
            <a:noAutofit/>
          </a:bodyPr>
          <a:lstStyle/>
          <a:p>
            <a:pPr>
              <a:lnSpc>
                <a:spcPct val="110000"/>
              </a:lnSpc>
              <a:spcBef>
                <a:spcPts val="0"/>
              </a:spcBef>
            </a:pPr>
            <a:r>
              <a:rPr lang="en-US" dirty="0">
                <a:solidFill>
                  <a:srgbClr val="007577"/>
                </a:solidFill>
                <a:latin typeface="Arial" panose="020B0604020202020204" pitchFamily="34" charset="0"/>
                <a:cs typeface="Arial" panose="020B0604020202020204" pitchFamily="34" charset="0"/>
              </a:rPr>
              <a:t>Curtis Bennett, Director of Conservation Community Engagement, National Aquarium</a:t>
            </a:r>
          </a:p>
          <a:p>
            <a:pPr>
              <a:lnSpc>
                <a:spcPct val="110000"/>
              </a:lnSpc>
              <a:spcBef>
                <a:spcPts val="0"/>
              </a:spcBef>
            </a:pPr>
            <a:endParaRPr lang="en-US" dirty="0">
              <a:solidFill>
                <a:srgbClr val="007577"/>
              </a:solidFill>
              <a:latin typeface="Arial" panose="020B0604020202020204" pitchFamily="34" charset="0"/>
              <a:cs typeface="Arial" panose="020B0604020202020204" pitchFamily="34" charset="0"/>
            </a:endParaRPr>
          </a:p>
          <a:p>
            <a:pPr>
              <a:lnSpc>
                <a:spcPct val="110000"/>
              </a:lnSpc>
              <a:spcBef>
                <a:spcPts val="0"/>
              </a:spcBef>
            </a:pPr>
            <a:r>
              <a:rPr lang="en-US" dirty="0">
                <a:solidFill>
                  <a:srgbClr val="007577"/>
                </a:solidFill>
                <a:latin typeface="Arial" panose="020B0604020202020204" pitchFamily="34" charset="0"/>
                <a:cs typeface="Arial" panose="020B0604020202020204" pitchFamily="34" charset="0"/>
              </a:rPr>
              <a:t>Laura Cattell Noll, Assistant Program Manager</a:t>
            </a:r>
          </a:p>
          <a:p>
            <a:pPr>
              <a:lnSpc>
                <a:spcPct val="110000"/>
              </a:lnSpc>
              <a:spcBef>
                <a:spcPts val="0"/>
              </a:spcBef>
            </a:pPr>
            <a:r>
              <a:rPr lang="en-US" dirty="0">
                <a:solidFill>
                  <a:srgbClr val="007577"/>
                </a:solidFill>
                <a:latin typeface="Arial" panose="020B0604020202020204" pitchFamily="34" charset="0"/>
                <a:cs typeface="Arial" panose="020B0604020202020204" pitchFamily="34" charset="0"/>
              </a:rPr>
              <a:t>Alice Ferguson Foundation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0300" y="339786"/>
            <a:ext cx="2832100" cy="156515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32" y="1"/>
            <a:ext cx="2932095" cy="2062133"/>
          </a:xfrm>
          <a:prstGeom prst="rect">
            <a:avLst/>
          </a:prstGeom>
        </p:spPr>
      </p:pic>
    </p:spTree>
    <p:extLst>
      <p:ext uri="{BB962C8B-B14F-4D97-AF65-F5344CB8AC3E}">
        <p14:creationId xmlns:p14="http://schemas.microsoft.com/office/powerpoint/2010/main" val="415997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245600" y="3319493"/>
            <a:ext cx="2156077" cy="323492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3341677"/>
            <a:ext cx="2165005" cy="3247508"/>
          </a:xfrm>
          <a:prstGeom prst="rect">
            <a:avLst/>
          </a:prstGeom>
        </p:spPr>
      </p:pic>
      <p:pic>
        <p:nvPicPr>
          <p:cNvPr id="7" name="Picture 3" descr="C:\Users\Development Director\Desktop\blog to post\TIfirepit.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06799" y="3319492"/>
            <a:ext cx="4978400" cy="33056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email">
            <a:duotone>
              <a:prstClr val="black"/>
              <a:srgbClr val="002060">
                <a:tint val="45000"/>
                <a:satMod val="400000"/>
              </a:srgbClr>
            </a:duotone>
            <a:extLst>
              <a:ext uri="{28A0092B-C50C-407E-A947-70E740481C1C}">
                <a14:useLocalDpi xmlns:a14="http://schemas.microsoft.com/office/drawing/2010/main"/>
              </a:ext>
            </a:extLst>
          </a:blip>
          <a:stretch>
            <a:fillRect/>
          </a:stretch>
        </p:blipFill>
        <p:spPr>
          <a:xfrm>
            <a:off x="336249" y="465715"/>
            <a:ext cx="4364087" cy="2411802"/>
          </a:xfrm>
          <a:prstGeom prst="rect">
            <a:avLst/>
          </a:prstGeom>
        </p:spPr>
      </p:pic>
      <p:sp>
        <p:nvSpPr>
          <p:cNvPr id="9" name="TextBox 8"/>
          <p:cNvSpPr txBox="1"/>
          <p:nvPr/>
        </p:nvSpPr>
        <p:spPr>
          <a:xfrm>
            <a:off x="4545834" y="465715"/>
            <a:ext cx="7147560" cy="2400657"/>
          </a:xfrm>
          <a:prstGeom prst="rect">
            <a:avLst/>
          </a:prstGeom>
          <a:noFill/>
        </p:spPr>
        <p:txBody>
          <a:bodyPr wrap="square" rtlCol="0">
            <a:spAutoFit/>
          </a:bodyPr>
          <a:lstStyle/>
          <a:p>
            <a:pPr algn="ctr"/>
            <a:r>
              <a:rPr lang="en-US" altLang="en-US" sz="3000" b="1" dirty="0">
                <a:solidFill>
                  <a:srgbClr val="007577"/>
                </a:solidFill>
                <a:latin typeface="Arial" charset="0"/>
                <a:ea typeface="Arial" charset="0"/>
                <a:cs typeface="Arial" charset="0"/>
              </a:rPr>
              <a:t>MISSION: </a:t>
            </a:r>
            <a:r>
              <a:rPr lang="en-US" altLang="en-US" sz="3000" dirty="0">
                <a:solidFill>
                  <a:srgbClr val="007577"/>
                </a:solidFill>
                <a:latin typeface="Arial" charset="0"/>
                <a:ea typeface="Arial" charset="0"/>
                <a:cs typeface="Arial" charset="0"/>
              </a:rPr>
              <a:t>To connect people to the natural world, sustainable agricultural practices and the cultural heritage of their local watershed through education, stewardship and advocacy</a:t>
            </a:r>
          </a:p>
        </p:txBody>
      </p:sp>
    </p:spTree>
    <p:extLst>
      <p:ext uri="{BB962C8B-B14F-4D97-AF65-F5344CB8AC3E}">
        <p14:creationId xmlns:p14="http://schemas.microsoft.com/office/powerpoint/2010/main" val="113551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139439" y="423106"/>
            <a:ext cx="6918961" cy="1816129"/>
          </a:xfrm>
        </p:spPr>
        <p:txBody>
          <a:bodyPr>
            <a:normAutofit/>
          </a:bodyPr>
          <a:lstStyle/>
          <a:p>
            <a:pPr algn="ctr"/>
            <a:r>
              <a:rPr lang="en-US" altLang="en-US" sz="4800" b="1" dirty="0">
                <a:solidFill>
                  <a:srgbClr val="007577"/>
                </a:solidFill>
                <a:latin typeface="Arial" pitchFamily="34" charset="0"/>
                <a:ea typeface="Papyrus" pitchFamily="66" charset="0"/>
                <a:cs typeface="Arial" pitchFamily="34" charset="0"/>
              </a:rPr>
              <a:t>Trash Free Potomac Watershed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02" b="-627"/>
          <a:stretch/>
        </p:blipFill>
        <p:spPr>
          <a:xfrm>
            <a:off x="307340" y="2431359"/>
            <a:ext cx="2735256" cy="3721528"/>
          </a:xfrm>
          <a:prstGeom prst="rect">
            <a:avLst/>
          </a:prstGeom>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57176" y="2431359"/>
            <a:ext cx="2673935" cy="372152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8286" y="2431359"/>
            <a:ext cx="5603200" cy="3721528"/>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340" y="202286"/>
            <a:ext cx="2832100" cy="1565153"/>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58400" y="202287"/>
            <a:ext cx="1772711" cy="1703691"/>
          </a:xfrm>
          <a:prstGeom prst="rect">
            <a:avLst/>
          </a:prstGeom>
        </p:spPr>
      </p:pic>
    </p:spTree>
    <p:extLst>
      <p:ext uri="{BB962C8B-B14F-4D97-AF65-F5344CB8AC3E}">
        <p14:creationId xmlns:p14="http://schemas.microsoft.com/office/powerpoint/2010/main" val="209475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061258" y="342972"/>
            <a:ext cx="10881359" cy="993838"/>
          </a:xfrm>
        </p:spPr>
        <p:txBody>
          <a:bodyPr>
            <a:normAutofit/>
          </a:bodyPr>
          <a:lstStyle/>
          <a:p>
            <a:pPr algn="ctr"/>
            <a:r>
              <a:rPr lang="en-US" altLang="en-US" sz="4800" b="1" dirty="0">
                <a:solidFill>
                  <a:srgbClr val="007577"/>
                </a:solidFill>
                <a:latin typeface="Arial" pitchFamily="34" charset="0"/>
                <a:ea typeface="Papyrus" pitchFamily="66" charset="0"/>
                <a:cs typeface="Arial" pitchFamily="34" charset="0"/>
              </a:rPr>
              <a:t>Focus Groups</a:t>
            </a:r>
          </a:p>
        </p:txBody>
      </p:sp>
      <p:sp>
        <p:nvSpPr>
          <p:cNvPr id="14" name="TextBox 13"/>
          <p:cNvSpPr txBox="1"/>
          <p:nvPr/>
        </p:nvSpPr>
        <p:spPr>
          <a:xfrm>
            <a:off x="374863" y="2351919"/>
            <a:ext cx="5263937" cy="3539430"/>
          </a:xfrm>
          <a:prstGeom prst="rect">
            <a:avLst/>
          </a:prstGeom>
          <a:noFill/>
        </p:spPr>
        <p:txBody>
          <a:bodyPr wrap="square" rtlCol="0">
            <a:spAutoFit/>
          </a:bodyPr>
          <a:lstStyle/>
          <a:p>
            <a:pPr algn="ctr"/>
            <a:r>
              <a:rPr lang="en-US" sz="3200" dirty="0">
                <a:latin typeface="Arial" charset="0"/>
                <a:ea typeface="Arial" charset="0"/>
                <a:cs typeface="Arial" charset="0"/>
              </a:rPr>
              <a:t>“For me, health is a really important thing</a:t>
            </a:r>
            <a:r>
              <a:rPr lang="is-IS" sz="3200" dirty="0">
                <a:latin typeface="Arial" charset="0"/>
                <a:ea typeface="Arial" charset="0"/>
                <a:cs typeface="Arial" charset="0"/>
              </a:rPr>
              <a:t>…I think it’s more important than anything to have good, clean, healthy water.” </a:t>
            </a:r>
            <a:r>
              <a:rPr lang="en-US" sz="3200" dirty="0">
                <a:latin typeface="Arial" charset="0"/>
                <a:ea typeface="Arial" charset="0"/>
                <a:cs typeface="Arial" charset="0"/>
              </a:rPr>
              <a:t>– </a:t>
            </a:r>
          </a:p>
          <a:p>
            <a:pPr algn="ctr"/>
            <a:r>
              <a:rPr lang="en-US" sz="3200" dirty="0">
                <a:latin typeface="Arial" charset="0"/>
                <a:ea typeface="Arial" charset="0"/>
                <a:cs typeface="Arial" charset="0"/>
              </a:rPr>
              <a:t>Focus Group Participant</a:t>
            </a:r>
          </a:p>
          <a:p>
            <a:endParaRPr lang="en-US" sz="3200" dirty="0">
              <a:latin typeface="Arial" charset="0"/>
              <a:ea typeface="Arial" charset="0"/>
              <a:cs typeface="Arial"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6200" y="1527124"/>
            <a:ext cx="5053143" cy="476958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340" y="202286"/>
            <a:ext cx="2832100" cy="1565153"/>
          </a:xfrm>
          <a:prstGeom prst="rect">
            <a:avLst/>
          </a:prstGeom>
        </p:spPr>
      </p:pic>
    </p:spTree>
    <p:extLst>
      <p:ext uri="{BB962C8B-B14F-4D97-AF65-F5344CB8AC3E}">
        <p14:creationId xmlns:p14="http://schemas.microsoft.com/office/powerpoint/2010/main" val="70761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139440" y="177801"/>
            <a:ext cx="4790123" cy="1589637"/>
          </a:xfrm>
        </p:spPr>
        <p:txBody>
          <a:bodyPr>
            <a:normAutofit/>
          </a:bodyPr>
          <a:lstStyle/>
          <a:p>
            <a:pPr algn="ctr"/>
            <a:r>
              <a:rPr lang="en-US" altLang="en-US" sz="4800" b="1" dirty="0">
                <a:solidFill>
                  <a:srgbClr val="007577"/>
                </a:solidFill>
                <a:latin typeface="Arial" pitchFamily="34" charset="0"/>
                <a:ea typeface="Papyrus" pitchFamily="66" charset="0"/>
                <a:cs typeface="Arial" pitchFamily="34" charset="0"/>
              </a:rPr>
              <a:t>Developing Partnerships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40" y="202286"/>
            <a:ext cx="2832100" cy="15651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590978" y="2460437"/>
            <a:ext cx="4786387" cy="35897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1370" y="1862137"/>
            <a:ext cx="7369287" cy="4786388"/>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14920" y="272500"/>
            <a:ext cx="4354098" cy="1299126"/>
          </a:xfrm>
          <a:prstGeom prst="rect">
            <a:avLst/>
          </a:prstGeom>
        </p:spPr>
      </p:pic>
    </p:spTree>
    <p:extLst>
      <p:ext uri="{BB962C8B-B14F-4D97-AF65-F5344CB8AC3E}">
        <p14:creationId xmlns:p14="http://schemas.microsoft.com/office/powerpoint/2010/main" val="122863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139440" y="334900"/>
            <a:ext cx="8619173" cy="993838"/>
          </a:xfrm>
        </p:spPr>
        <p:txBody>
          <a:bodyPr>
            <a:normAutofit/>
          </a:bodyPr>
          <a:lstStyle/>
          <a:p>
            <a:pPr algn="ctr"/>
            <a:r>
              <a:rPr lang="en-US" altLang="en-US" sz="4800" b="1" dirty="0">
                <a:solidFill>
                  <a:srgbClr val="007577"/>
                </a:solidFill>
                <a:latin typeface="Arial" pitchFamily="34" charset="0"/>
                <a:ea typeface="Papyrus" pitchFamily="66" charset="0"/>
                <a:cs typeface="Arial" pitchFamily="34" charset="0"/>
              </a:rPr>
              <a:t>Collaborative Programs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40" y="202286"/>
            <a:ext cx="2832100" cy="156515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067" y="2013207"/>
            <a:ext cx="6803981" cy="453598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40931" y="1328738"/>
            <a:ext cx="3758801" cy="5220457"/>
          </a:xfrm>
          <a:prstGeom prst="rect">
            <a:avLst/>
          </a:prstGeom>
        </p:spPr>
      </p:pic>
    </p:spTree>
    <p:extLst>
      <p:ext uri="{BB962C8B-B14F-4D97-AF65-F5344CB8AC3E}">
        <p14:creationId xmlns:p14="http://schemas.microsoft.com/office/powerpoint/2010/main" val="58053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139440" y="177802"/>
            <a:ext cx="8647748" cy="1179512"/>
          </a:xfrm>
        </p:spPr>
        <p:txBody>
          <a:bodyPr>
            <a:normAutofit/>
          </a:bodyPr>
          <a:lstStyle/>
          <a:p>
            <a:pPr algn="ctr"/>
            <a:r>
              <a:rPr lang="en-US" altLang="en-US" sz="4800" b="1" dirty="0">
                <a:solidFill>
                  <a:srgbClr val="007577"/>
                </a:solidFill>
                <a:latin typeface="Arial" pitchFamily="34" charset="0"/>
                <a:ea typeface="Papyrus" pitchFamily="66" charset="0"/>
                <a:cs typeface="Arial" pitchFamily="34" charset="0"/>
              </a:rPr>
              <a:t>Expanding Partnerships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40" y="202286"/>
            <a:ext cx="2832100" cy="156515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368" y="1357314"/>
            <a:ext cx="4984905" cy="498490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724" y="1969724"/>
            <a:ext cx="5829993" cy="4372495"/>
          </a:xfrm>
          <a:prstGeom prst="rect">
            <a:avLst/>
          </a:prstGeom>
        </p:spPr>
      </p:pic>
    </p:spTree>
    <p:extLst>
      <p:ext uri="{BB962C8B-B14F-4D97-AF65-F5344CB8AC3E}">
        <p14:creationId xmlns:p14="http://schemas.microsoft.com/office/powerpoint/2010/main" val="165314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000" b="1" dirty="0">
                <a:solidFill>
                  <a:srgbClr val="007577"/>
                </a:solidFill>
                <a:latin typeface="Arial" panose="020B0604020202020204" pitchFamily="34" charset="0"/>
                <a:cs typeface="Arial" panose="020B0604020202020204" pitchFamily="34" charset="0"/>
              </a:rPr>
              <a:t>How to Approach Community Engagement?</a:t>
            </a:r>
          </a:p>
        </p:txBody>
      </p:sp>
      <p:sp>
        <p:nvSpPr>
          <p:cNvPr id="8" name="Content Placeholder 7"/>
          <p:cNvSpPr>
            <a:spLocks noGrp="1"/>
          </p:cNvSpPr>
          <p:nvPr>
            <p:ph idx="1"/>
          </p:nvPr>
        </p:nvSpPr>
        <p:spPr/>
        <p:txBody>
          <a:bodyPr>
            <a:normAutofit/>
          </a:bodyPr>
          <a:lstStyle/>
          <a:p>
            <a:r>
              <a:rPr lang="en-US" sz="2000" dirty="0">
                <a:solidFill>
                  <a:srgbClr val="007577"/>
                </a:solidFill>
                <a:latin typeface="Arial" panose="020B0604020202020204" pitchFamily="34" charset="0"/>
                <a:cs typeface="Arial" panose="020B0604020202020204" pitchFamily="34" charset="0"/>
              </a:rPr>
              <a:t>Who We Are? What We Do? Why Have We Prioritized Community Engagement?  </a:t>
            </a:r>
          </a:p>
          <a:p>
            <a:endParaRPr lang="en-US" sz="2000" dirty="0">
              <a:solidFill>
                <a:srgbClr val="007577"/>
              </a:solidFill>
              <a:latin typeface="Arial" panose="020B0604020202020204" pitchFamily="34" charset="0"/>
              <a:cs typeface="Arial" panose="020B0604020202020204" pitchFamily="34" charset="0"/>
            </a:endParaRPr>
          </a:p>
          <a:p>
            <a:r>
              <a:rPr lang="en-US" sz="2000" dirty="0">
                <a:solidFill>
                  <a:srgbClr val="007577"/>
                </a:solidFill>
                <a:latin typeface="Arial" panose="020B0604020202020204" pitchFamily="34" charset="0"/>
                <a:cs typeface="Arial" panose="020B0604020202020204" pitchFamily="34" charset="0"/>
              </a:rPr>
              <a:t>Get to Know Your Community &amp; Community Needs (Community Members as Experts)</a:t>
            </a:r>
          </a:p>
          <a:p>
            <a:endParaRPr lang="en-US" sz="2000" dirty="0">
              <a:solidFill>
                <a:srgbClr val="007577"/>
              </a:solidFill>
              <a:latin typeface="Arial" panose="020B0604020202020204" pitchFamily="34" charset="0"/>
              <a:cs typeface="Arial" panose="020B0604020202020204" pitchFamily="34" charset="0"/>
            </a:endParaRPr>
          </a:p>
          <a:p>
            <a:r>
              <a:rPr lang="en-US" sz="2000" dirty="0">
                <a:solidFill>
                  <a:srgbClr val="007577"/>
                </a:solidFill>
                <a:latin typeface="Arial" panose="020B0604020202020204" pitchFamily="34" charset="0"/>
                <a:cs typeface="Arial" panose="020B0604020202020204" pitchFamily="34" charset="0"/>
              </a:rPr>
              <a:t>Identifying &amp; Developing Partnerships with Community Pillars</a:t>
            </a:r>
          </a:p>
          <a:p>
            <a:endParaRPr lang="en-US" sz="2000" dirty="0">
              <a:solidFill>
                <a:srgbClr val="007577"/>
              </a:solidFill>
              <a:latin typeface="Arial" panose="020B0604020202020204" pitchFamily="34" charset="0"/>
              <a:cs typeface="Arial" panose="020B0604020202020204" pitchFamily="34" charset="0"/>
            </a:endParaRPr>
          </a:p>
          <a:p>
            <a:r>
              <a:rPr lang="en-US" sz="2000" dirty="0">
                <a:solidFill>
                  <a:srgbClr val="007577"/>
                </a:solidFill>
                <a:latin typeface="Arial" panose="020B0604020202020204" pitchFamily="34" charset="0"/>
                <a:cs typeface="Arial" panose="020B0604020202020204" pitchFamily="34" charset="0"/>
              </a:rPr>
              <a:t>Mutually Beneficial Goals &amp; Collaborative Programs</a:t>
            </a:r>
          </a:p>
          <a:p>
            <a:endParaRPr lang="en-US" sz="2000" dirty="0">
              <a:solidFill>
                <a:srgbClr val="007577"/>
              </a:solidFill>
              <a:latin typeface="Arial" panose="020B0604020202020204" pitchFamily="34" charset="0"/>
              <a:cs typeface="Arial" panose="020B0604020202020204" pitchFamily="34" charset="0"/>
            </a:endParaRPr>
          </a:p>
          <a:p>
            <a:r>
              <a:rPr lang="en-US" sz="2000" dirty="0">
                <a:solidFill>
                  <a:srgbClr val="007577"/>
                </a:solidFill>
                <a:latin typeface="Arial" panose="020B0604020202020204" pitchFamily="34" charset="0"/>
                <a:cs typeface="Arial" panose="020B0604020202020204" pitchFamily="34" charset="0"/>
              </a:rPr>
              <a:t>Maintaining &amp; Expanding Partnerships (Project Sustainability &amp; Capacity Building)</a:t>
            </a:r>
          </a:p>
          <a:p>
            <a:endParaRPr lang="en-US" dirty="0"/>
          </a:p>
        </p:txBody>
      </p:sp>
    </p:spTree>
    <p:extLst>
      <p:ext uri="{BB962C8B-B14F-4D97-AF65-F5344CB8AC3E}">
        <p14:creationId xmlns:p14="http://schemas.microsoft.com/office/powerpoint/2010/main" val="355803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8" y="230909"/>
            <a:ext cx="6907263" cy="616453"/>
          </a:xfrm>
        </p:spPr>
        <p:txBody>
          <a:bodyPr>
            <a:noAutofit/>
          </a:bodyPr>
          <a:lstStyle/>
          <a:p>
            <a:r>
              <a:rPr lang="en-US" sz="2800" b="1" dirty="0">
                <a:latin typeface="Arial" panose="020B0604020202020204" pitchFamily="34" charset="0"/>
                <a:cs typeface="Arial" panose="020B0604020202020204" pitchFamily="34" charset="0"/>
              </a:rPr>
              <a:t>National Aquarium: Urban Conservation</a:t>
            </a:r>
          </a:p>
        </p:txBody>
      </p:sp>
      <p:grpSp>
        <p:nvGrpSpPr>
          <p:cNvPr id="7" name="Group 6"/>
          <p:cNvGrpSpPr/>
          <p:nvPr/>
        </p:nvGrpSpPr>
        <p:grpSpPr>
          <a:xfrm>
            <a:off x="304800" y="1041843"/>
            <a:ext cx="6629400" cy="5206557"/>
            <a:chOff x="83456" y="1219173"/>
            <a:chExt cx="6051467" cy="5439256"/>
          </a:xfrm>
        </p:grpSpPr>
        <p:pic>
          <p:nvPicPr>
            <p:cNvPr id="8" name="Picture 7" descr="Screen Shot 2014-02-13 at 7.02.5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56" y="1219173"/>
              <a:ext cx="6051467" cy="5439256"/>
            </a:xfrm>
            <a:prstGeom prst="rect">
              <a:avLst/>
            </a:prstGeom>
          </p:spPr>
        </p:pic>
        <p:sp>
          <p:nvSpPr>
            <p:cNvPr id="9" name="5-Point Star 8"/>
            <p:cNvSpPr/>
            <p:nvPr/>
          </p:nvSpPr>
          <p:spPr>
            <a:xfrm>
              <a:off x="2057400" y="196850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9"/>
            <p:cNvSpPr/>
            <p:nvPr/>
          </p:nvSpPr>
          <p:spPr>
            <a:xfrm>
              <a:off x="1847850" y="187927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p:nvPr/>
          </p:nvSpPr>
          <p:spPr>
            <a:xfrm>
              <a:off x="3536950" y="344137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5-Point Star 11"/>
            <p:cNvSpPr/>
            <p:nvPr/>
          </p:nvSpPr>
          <p:spPr>
            <a:xfrm>
              <a:off x="1517650" y="365092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5-Point Star 12"/>
            <p:cNvSpPr/>
            <p:nvPr/>
          </p:nvSpPr>
          <p:spPr>
            <a:xfrm>
              <a:off x="717550" y="379664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5-Point Star 13"/>
            <p:cNvSpPr/>
            <p:nvPr/>
          </p:nvSpPr>
          <p:spPr>
            <a:xfrm>
              <a:off x="2709066" y="472374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5-Point Star 14"/>
            <p:cNvSpPr/>
            <p:nvPr/>
          </p:nvSpPr>
          <p:spPr>
            <a:xfrm>
              <a:off x="2709066" y="6095340"/>
              <a:ext cx="419100" cy="4191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 name="Picture 1" descr="S:\Biological Programs\Conservation\Pictures\Chesapeake Bay\Masonville\June 2013 Field Day\P621034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3762" y="22937"/>
            <a:ext cx="4997101" cy="2262654"/>
          </a:xfrm>
          <a:prstGeom prst="rect">
            <a:avLst/>
          </a:prstGeom>
          <a:noFill/>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63762" y="2438400"/>
            <a:ext cx="2370420" cy="3716832"/>
          </a:xfrm>
          <a:prstGeom prst="rect">
            <a:avLst/>
          </a:prstGeom>
        </p:spPr>
      </p:pic>
      <p:pic>
        <p:nvPicPr>
          <p:cNvPr id="18" name="Shape 533"/>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9763744" y="2438400"/>
            <a:ext cx="2397119" cy="3740251"/>
          </a:xfrm>
          <a:prstGeom prst="rect">
            <a:avLst/>
          </a:prstGeom>
          <a:noFill/>
          <a:ln>
            <a:noFill/>
          </a:ln>
        </p:spPr>
      </p:pic>
    </p:spTree>
    <p:extLst>
      <p:ext uri="{BB962C8B-B14F-4D97-AF65-F5344CB8AC3E}">
        <p14:creationId xmlns:p14="http://schemas.microsoft.com/office/powerpoint/2010/main" val="166633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90524" y="224419"/>
            <a:ext cx="11091875" cy="1035106"/>
          </a:xfrm>
          <a:prstGeom prst="rect">
            <a:avLst/>
          </a:prstGeom>
          <a:noFill/>
          <a:ln>
            <a:noFill/>
          </a:ln>
        </p:spPr>
        <p:txBody>
          <a:bodyPr vert="horz" lIns="0" tIns="0" rIns="0" bIns="0" rtlCol="0" anchor="t" anchorCtr="0">
            <a:noAutofit/>
          </a:bodyPr>
          <a:lstStyle/>
          <a:p>
            <a:pPr algn="ctr">
              <a:buSzPct val="25000"/>
            </a:pPr>
            <a:r>
              <a:rPr lang="en" sz="3600" b="1" dirty="0">
                <a:latin typeface="Arial" panose="020B0604020202020204" pitchFamily="34" charset="0"/>
                <a:cs typeface="Arial" panose="020B0604020202020204" pitchFamily="34" charset="0"/>
              </a:rPr>
              <a:t>South Baltimore Community Engagment and Environmental Stewardship Project</a:t>
            </a:r>
          </a:p>
        </p:txBody>
      </p:sp>
      <p:pic>
        <p:nvPicPr>
          <p:cNvPr id="178" name="Shape 178"/>
          <p:cNvPicPr preferRelativeResize="0">
            <a:picLocks noGrp="1"/>
          </p:cNvPicPr>
          <p:nvPr>
            <p:ph idx="1"/>
          </p:nvPr>
        </p:nvPicPr>
        <p:blipFill rotWithShape="1">
          <a:blip r:embed="rId3" cstate="email">
            <a:alphaModFix/>
            <a:extLst>
              <a:ext uri="{28A0092B-C50C-407E-A947-70E740481C1C}">
                <a14:useLocalDpi xmlns:a14="http://schemas.microsoft.com/office/drawing/2010/main"/>
              </a:ext>
            </a:extLst>
          </a:blip>
          <a:stretch/>
        </p:blipFill>
        <p:spPr>
          <a:xfrm>
            <a:off x="394711" y="4297601"/>
            <a:ext cx="1483219" cy="1392577"/>
          </a:xfrm>
          <a:prstGeom prst="rect">
            <a:avLst/>
          </a:prstGeom>
          <a:noFill/>
          <a:ln>
            <a:noFill/>
          </a:ln>
        </p:spPr>
      </p:pic>
      <p:pic>
        <p:nvPicPr>
          <p:cNvPr id="179" name="Shape 179"/>
          <p:cNvPicPr preferRelativeResize="0">
            <a:picLocks noGrp="1"/>
          </p:cNvPicPr>
          <p:nvPr>
            <p:ph sz="quarter" idx="11"/>
          </p:nvPr>
        </p:nvPicPr>
        <p:blipFill rotWithShape="1">
          <a:blip r:embed="rId4" cstate="email">
            <a:alphaModFix/>
            <a:extLst>
              <a:ext uri="{28A0092B-C50C-407E-A947-70E740481C1C}">
                <a14:useLocalDpi xmlns:a14="http://schemas.microsoft.com/office/drawing/2010/main"/>
              </a:ext>
            </a:extLst>
          </a:blip>
          <a:stretch/>
        </p:blipFill>
        <p:spPr>
          <a:xfrm>
            <a:off x="1998241" y="4092392"/>
            <a:ext cx="3409604" cy="1785133"/>
          </a:xfrm>
          <a:prstGeom prst="rect">
            <a:avLst/>
          </a:prstGeom>
          <a:noFill/>
          <a:ln>
            <a:noFill/>
          </a:ln>
        </p:spPr>
      </p:pic>
      <p:pic>
        <p:nvPicPr>
          <p:cNvPr id="180" name="Shape 18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16424" y="4266526"/>
            <a:ext cx="1624367" cy="1619167"/>
          </a:xfrm>
          <a:prstGeom prst="rect">
            <a:avLst/>
          </a:prstGeom>
          <a:noFill/>
          <a:ln>
            <a:noFill/>
          </a:ln>
        </p:spPr>
      </p:pic>
      <p:pic>
        <p:nvPicPr>
          <p:cNvPr id="181" name="Shape 18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17613" y="4164506"/>
            <a:ext cx="2454350" cy="1658766"/>
          </a:xfrm>
          <a:prstGeom prst="rect">
            <a:avLst/>
          </a:prstGeom>
          <a:noFill/>
          <a:ln>
            <a:noFill/>
          </a:ln>
        </p:spPr>
      </p:pic>
      <p:pic>
        <p:nvPicPr>
          <p:cNvPr id="183" name="Shape 183" descr="mc1.jpg"/>
          <p:cNvPicPr preferRelativeResize="0"/>
          <p:nvPr/>
        </p:nvPicPr>
        <p:blipFill rotWithShape="1">
          <a:blip r:embed="rId7">
            <a:alphaModFix/>
          </a:blip>
          <a:srcRect/>
          <a:stretch/>
        </p:blipFill>
        <p:spPr>
          <a:xfrm>
            <a:off x="1016011" y="1428784"/>
            <a:ext cx="10252591" cy="2494349"/>
          </a:xfrm>
          <a:prstGeom prst="rect">
            <a:avLst/>
          </a:prstGeom>
          <a:noFill/>
          <a:ln>
            <a:noFill/>
          </a:ln>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90172" y="4294831"/>
            <a:ext cx="2185632" cy="1380255"/>
          </a:xfrm>
          <a:prstGeom prst="rect">
            <a:avLst/>
          </a:prstGeom>
        </p:spPr>
      </p:pic>
    </p:spTree>
    <p:extLst>
      <p:ext uri="{BB962C8B-B14F-4D97-AF65-F5344CB8AC3E}">
        <p14:creationId xmlns:p14="http://schemas.microsoft.com/office/powerpoint/2010/main" val="36657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21" y="0"/>
            <a:ext cx="3557059" cy="2667794"/>
          </a:xfrm>
          <a:prstGeom prst="rect">
            <a:avLst/>
          </a:prstGeom>
          <a:noFill/>
          <a:ln>
            <a:noFill/>
          </a:ln>
        </p:spPr>
      </p:pic>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7841" y="0"/>
            <a:ext cx="3618017" cy="2713513"/>
          </a:xfrm>
          <a:prstGeom prst="rect">
            <a:avLst/>
          </a:prstGeom>
          <a:noFill/>
          <a:ln>
            <a:noFill/>
          </a:ln>
        </p:spPr>
      </p:pic>
      <p:sp>
        <p:nvSpPr>
          <p:cNvPr id="4" name="Right Arrow 3"/>
          <p:cNvSpPr/>
          <p:nvPr/>
        </p:nvSpPr>
        <p:spPr>
          <a:xfrm>
            <a:off x="3611906" y="1272976"/>
            <a:ext cx="412663" cy="12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5575" y="111034"/>
            <a:ext cx="3832145" cy="2556760"/>
          </a:xfrm>
          <a:prstGeom prst="rect">
            <a:avLst/>
          </a:prstGeom>
          <a:noFill/>
          <a:ln>
            <a:noFill/>
          </a:ln>
        </p:spPr>
      </p:pic>
      <p:sp>
        <p:nvSpPr>
          <p:cNvPr id="11" name="Right Arrow 10"/>
          <p:cNvSpPr/>
          <p:nvPr/>
        </p:nvSpPr>
        <p:spPr>
          <a:xfrm>
            <a:off x="7722984" y="1168926"/>
            <a:ext cx="412663" cy="12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94" y="3124200"/>
            <a:ext cx="4025647" cy="3019235"/>
          </a:xfrm>
          <a:prstGeom prst="rect">
            <a:avLst/>
          </a:prstGeom>
          <a:noFill/>
          <a:ln>
            <a:noFill/>
          </a:ln>
        </p:spPr>
      </p:pic>
      <p:pic>
        <p:nvPicPr>
          <p:cNvPr id="13" name="Content Placeholder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4400" y="2745069"/>
            <a:ext cx="2555632" cy="3407510"/>
          </a:xfrm>
          <a:prstGeom prst="rect">
            <a:avLst/>
          </a:prstGeom>
          <a:noFill/>
          <a:ln>
            <a:noFill/>
          </a:ln>
        </p:spPr>
      </p:pic>
      <p:pic>
        <p:nvPicPr>
          <p:cNvPr id="14" name="Content Placeholder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6801" y="2834102"/>
            <a:ext cx="2482000" cy="3309334"/>
          </a:xfrm>
          <a:prstGeom prst="rect">
            <a:avLst/>
          </a:prstGeom>
          <a:noFill/>
          <a:ln>
            <a:noFill/>
          </a:ln>
        </p:spPr>
      </p:pic>
      <p:sp>
        <p:nvSpPr>
          <p:cNvPr id="15" name="Right Arrow 14"/>
          <p:cNvSpPr/>
          <p:nvPr/>
        </p:nvSpPr>
        <p:spPr>
          <a:xfrm>
            <a:off x="4119363" y="4649994"/>
            <a:ext cx="412663" cy="12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657802" y="4589073"/>
            <a:ext cx="412663" cy="12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57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04" y="1371643"/>
            <a:ext cx="5783947" cy="3329543"/>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9" y="1155438"/>
            <a:ext cx="3471368" cy="4968821"/>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75947" y="1064437"/>
            <a:ext cx="3115930" cy="5150822"/>
          </a:xfrm>
          <a:prstGeom prst="rect">
            <a:avLst/>
          </a:prstGeom>
        </p:spPr>
      </p:pic>
      <p:sp>
        <p:nvSpPr>
          <p:cNvPr id="5" name="Title 4"/>
          <p:cNvSpPr>
            <a:spLocks noGrp="1"/>
          </p:cNvSpPr>
          <p:nvPr>
            <p:ph type="title"/>
          </p:nvPr>
        </p:nvSpPr>
        <p:spPr>
          <a:xfrm>
            <a:off x="457315" y="152467"/>
            <a:ext cx="11582165" cy="819678"/>
          </a:xfrm>
        </p:spPr>
        <p:txBody>
          <a:bodyPr>
            <a:normAutofit fontScale="90000"/>
          </a:bodyPr>
          <a:lstStyle/>
          <a:p>
            <a:pPr algn="ctr"/>
            <a:r>
              <a:rPr lang="en-US" b="1" dirty="0" err="1">
                <a:latin typeface="Arial" panose="020B0604020202020204" pitchFamily="34" charset="0"/>
                <a:cs typeface="Arial" panose="020B0604020202020204" pitchFamily="34" charset="0"/>
              </a:rPr>
              <a:t>Masonville</a:t>
            </a:r>
            <a:r>
              <a:rPr lang="en-US" b="1" dirty="0">
                <a:latin typeface="Arial" panose="020B0604020202020204" pitchFamily="34" charset="0"/>
                <a:cs typeface="Arial" panose="020B0604020202020204" pitchFamily="34" charset="0"/>
              </a:rPr>
              <a:t> Cove Small Watershed Action Plan</a:t>
            </a:r>
            <a:br>
              <a:rPr lang="en-US" dirty="0"/>
            </a:br>
            <a:endParaRPr lang="en-US" dirty="0"/>
          </a:p>
        </p:txBody>
      </p:sp>
    </p:spTree>
    <p:extLst>
      <p:ext uri="{BB962C8B-B14F-4D97-AF65-F5344CB8AC3E}">
        <p14:creationId xmlns:p14="http://schemas.microsoft.com/office/powerpoint/2010/main" val="203979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7828" y="3773820"/>
            <a:ext cx="3984172" cy="308418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07828" y="690787"/>
            <a:ext cx="3984172" cy="2935118"/>
          </a:xfrm>
          <a:prstGeom prst="rect">
            <a:avLst/>
          </a:prstGeom>
        </p:spPr>
      </p:pic>
      <p:pic>
        <p:nvPicPr>
          <p:cNvPr id="5" name="Shape 20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37086" y="3773820"/>
            <a:ext cx="3470480" cy="3084180"/>
          </a:xfrm>
          <a:prstGeom prst="rect">
            <a:avLst/>
          </a:prstGeom>
          <a:noFill/>
          <a:ln>
            <a:no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40230"/>
            <a:ext cx="4696568" cy="6075920"/>
          </a:xfrm>
          <a:prstGeom prst="rect">
            <a:avLst/>
          </a:prstGeom>
        </p:spPr>
      </p:pic>
      <p:sp>
        <p:nvSpPr>
          <p:cNvPr id="6" name="TextBox 5"/>
          <p:cNvSpPr txBox="1"/>
          <p:nvPr/>
        </p:nvSpPr>
        <p:spPr>
          <a:xfrm>
            <a:off x="0" y="44456"/>
            <a:ext cx="12192000" cy="646331"/>
          </a:xfrm>
          <a:prstGeom prst="rect">
            <a:avLst/>
          </a:prstGeom>
          <a:noFill/>
        </p:spPr>
        <p:txBody>
          <a:bodyPr wrap="square" rtlCol="0">
            <a:spAutoFit/>
          </a:bodyPr>
          <a:lstStyle/>
          <a:p>
            <a:pPr algn="ctr"/>
            <a:r>
              <a:rPr lang="en-US" sz="3600" b="1" dirty="0">
                <a:solidFill>
                  <a:srgbClr val="0F7380"/>
                </a:solidFill>
                <a:latin typeface="Arial" panose="020B0604020202020204" pitchFamily="34" charset="0"/>
                <a:ea typeface="+mj-ea"/>
                <a:cs typeface="Arial" panose="020B0604020202020204" pitchFamily="34" charset="0"/>
              </a:rPr>
              <a:t>Community Pillars</a:t>
            </a:r>
            <a:endParaRPr lang="en-US"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96568" y="690787"/>
            <a:ext cx="3410998" cy="2935118"/>
          </a:xfrm>
          <a:prstGeom prst="rect">
            <a:avLst/>
          </a:prstGeom>
        </p:spPr>
      </p:pic>
    </p:spTree>
    <p:extLst>
      <p:ext uri="{BB962C8B-B14F-4D97-AF65-F5344CB8AC3E}">
        <p14:creationId xmlns:p14="http://schemas.microsoft.com/office/powerpoint/2010/main" val="224874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6992" y="3699193"/>
            <a:ext cx="4258016" cy="31465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023" y="665477"/>
            <a:ext cx="3779076" cy="3033716"/>
          </a:xfrm>
          <a:prstGeom prst="rect">
            <a:avLst/>
          </a:prstGeom>
        </p:spPr>
      </p:pic>
      <p:sp>
        <p:nvSpPr>
          <p:cNvPr id="7" name="TextBox 6"/>
          <p:cNvSpPr txBox="1"/>
          <p:nvPr/>
        </p:nvSpPr>
        <p:spPr>
          <a:xfrm>
            <a:off x="89647" y="-5441"/>
            <a:ext cx="12102353" cy="646331"/>
          </a:xfrm>
          <a:prstGeom prst="rect">
            <a:avLst/>
          </a:prstGeom>
          <a:noFill/>
        </p:spPr>
        <p:txBody>
          <a:bodyPr wrap="square" rtlCol="0">
            <a:spAutoFit/>
          </a:bodyPr>
          <a:lstStyle/>
          <a:p>
            <a:pPr algn="ctr"/>
            <a:r>
              <a:rPr lang="en-US" sz="3600" b="1" dirty="0">
                <a:solidFill>
                  <a:srgbClr val="0F7380"/>
                </a:solidFill>
                <a:latin typeface="Arial" panose="020B0604020202020204" pitchFamily="34" charset="0"/>
                <a:ea typeface="+mj-ea"/>
                <a:cs typeface="Arial" panose="020B0604020202020204" pitchFamily="34" charset="0"/>
              </a:rPr>
              <a:t>Collaborative Programs &amp; Projects</a:t>
            </a:r>
            <a:endParaRPr lang="en-US" b="1" dirty="0">
              <a:latin typeface="Arial" panose="020B0604020202020204" pitchFamily="34" charset="0"/>
              <a:cs typeface="Arial" panose="020B0604020202020204" pitchFamily="34" charset="0"/>
            </a:endParaRPr>
          </a:p>
        </p:txBody>
      </p:sp>
      <p:pic>
        <p:nvPicPr>
          <p:cNvPr id="10" name="Shape 217"/>
          <p:cNvPicPr preferRelativeResize="0"/>
          <p:nvPr/>
        </p:nvPicPr>
        <p:blipFill rotWithShape="1">
          <a:blip r:embed="rId5" cstate="email">
            <a:alphaModFix/>
            <a:extLst>
              <a:ext uri="{28A0092B-C50C-407E-A947-70E740481C1C}">
                <a14:useLocalDpi xmlns:a14="http://schemas.microsoft.com/office/drawing/2010/main"/>
              </a:ext>
            </a:extLst>
          </a:blip>
          <a:srcRect b="-98"/>
          <a:stretch/>
        </p:blipFill>
        <p:spPr>
          <a:xfrm>
            <a:off x="8135008" y="3699193"/>
            <a:ext cx="4056991" cy="3171101"/>
          </a:xfrm>
          <a:prstGeom prst="rect">
            <a:avLst/>
          </a:prstGeom>
          <a:noFill/>
          <a:ln>
            <a:noFill/>
          </a:ln>
        </p:spPr>
      </p:pic>
      <p:pic>
        <p:nvPicPr>
          <p:cNvPr id="11" name="Shape 2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89368" y="665477"/>
            <a:ext cx="4302632" cy="3033716"/>
          </a:xfrm>
          <a:prstGeom prst="rect">
            <a:avLst/>
          </a:prstGeom>
          <a:noFill/>
          <a:ln>
            <a:noFill/>
          </a:ln>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806" y="712211"/>
            <a:ext cx="4108847" cy="2986982"/>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787" y="3699193"/>
            <a:ext cx="3901778" cy="3158808"/>
          </a:xfrm>
          <a:prstGeom prst="rect">
            <a:avLst/>
          </a:prstGeom>
        </p:spPr>
      </p:pic>
    </p:spTree>
    <p:extLst>
      <p:ext uri="{BB962C8B-B14F-4D97-AF65-F5344CB8AC3E}">
        <p14:creationId xmlns:p14="http://schemas.microsoft.com/office/powerpoint/2010/main" val="368598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867" y="3775172"/>
            <a:ext cx="3918161" cy="2830355"/>
          </a:xfrm>
          <a:prstGeom prst="rect">
            <a:avLst/>
          </a:prstGeom>
        </p:spPr>
      </p:pic>
      <p:sp>
        <p:nvSpPr>
          <p:cNvPr id="2" name="TextBox 1"/>
          <p:cNvSpPr txBox="1"/>
          <p:nvPr/>
        </p:nvSpPr>
        <p:spPr>
          <a:xfrm>
            <a:off x="0" y="182509"/>
            <a:ext cx="12192000" cy="553998"/>
          </a:xfrm>
          <a:prstGeom prst="rect">
            <a:avLst/>
          </a:prstGeom>
          <a:noFill/>
        </p:spPr>
        <p:txBody>
          <a:bodyPr wrap="square" rtlCol="0">
            <a:spAutoFit/>
          </a:bodyPr>
          <a:lstStyle/>
          <a:p>
            <a:pPr algn="ctr"/>
            <a:r>
              <a:rPr lang="en-US" sz="3000" b="1" dirty="0">
                <a:solidFill>
                  <a:srgbClr val="0F7380"/>
                </a:solidFill>
                <a:latin typeface="Arial" panose="020B0604020202020204" pitchFamily="34" charset="0"/>
                <a:ea typeface="+mj-ea"/>
                <a:cs typeface="Arial" panose="020B0604020202020204" pitchFamily="34" charset="0"/>
              </a:rPr>
              <a:t>Community Capacity Building</a:t>
            </a:r>
            <a:endParaRPr lang="en-US" sz="3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384" y="874317"/>
            <a:ext cx="4046483" cy="303486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8016" y="914400"/>
            <a:ext cx="3814363" cy="2860772"/>
          </a:xfrm>
          <a:prstGeom prst="rect">
            <a:avLst/>
          </a:prstGeom>
        </p:spPr>
      </p:pic>
      <p:sp>
        <p:nvSpPr>
          <p:cNvPr id="12" name="TextBox 11"/>
          <p:cNvSpPr txBox="1"/>
          <p:nvPr/>
        </p:nvSpPr>
        <p:spPr>
          <a:xfrm>
            <a:off x="235384" y="4713890"/>
            <a:ext cx="3800588" cy="400110"/>
          </a:xfrm>
          <a:prstGeom prst="rect">
            <a:avLst/>
          </a:prstGeom>
          <a:noFill/>
        </p:spPr>
        <p:txBody>
          <a:bodyPr wrap="square" rtlCol="0">
            <a:spAutoFit/>
          </a:bodyPr>
          <a:lstStyle/>
          <a:p>
            <a:pPr algn="ctr"/>
            <a:r>
              <a:rPr lang="en-US" sz="2000" dirty="0">
                <a:solidFill>
                  <a:srgbClr val="0F7380"/>
                </a:solidFill>
                <a:latin typeface="Arial" panose="020B0604020202020204" pitchFamily="34" charset="0"/>
                <a:cs typeface="Arial" panose="020B0604020202020204" pitchFamily="34" charset="0"/>
              </a:rPr>
              <a:t>October 2015	</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4399440" y="2325088"/>
            <a:ext cx="3800588" cy="400110"/>
          </a:xfrm>
          <a:prstGeom prst="rect">
            <a:avLst/>
          </a:prstGeom>
          <a:noFill/>
        </p:spPr>
        <p:txBody>
          <a:bodyPr wrap="square" rtlCol="0">
            <a:spAutoFit/>
          </a:bodyPr>
          <a:lstStyle/>
          <a:p>
            <a:pPr algn="ctr"/>
            <a:r>
              <a:rPr lang="en-US" sz="2000" dirty="0">
                <a:solidFill>
                  <a:srgbClr val="0F7380"/>
                </a:solidFill>
                <a:latin typeface="Arial" panose="020B0604020202020204" pitchFamily="34" charset="0"/>
                <a:cs typeface="Arial" panose="020B0604020202020204" pitchFamily="34" charset="0"/>
              </a:rPr>
              <a:t>October 2016</a:t>
            </a:r>
            <a:r>
              <a:rPr lang="en-US" dirty="0">
                <a:solidFill>
                  <a:srgbClr val="0F7380"/>
                </a:solidFill>
                <a:latin typeface="Gotham Book" pitchFamily="50" charset="0"/>
                <a:cs typeface="Gotham Book" pitchFamily="50" charset="0"/>
              </a:rPr>
              <a:t>	</a:t>
            </a:r>
            <a:endParaRPr lang="en-US" dirty="0"/>
          </a:p>
        </p:txBody>
      </p:sp>
      <p:sp>
        <p:nvSpPr>
          <p:cNvPr id="14" name="TextBox 13"/>
          <p:cNvSpPr txBox="1"/>
          <p:nvPr/>
        </p:nvSpPr>
        <p:spPr>
          <a:xfrm>
            <a:off x="8445923" y="4790239"/>
            <a:ext cx="3800588" cy="400110"/>
          </a:xfrm>
          <a:prstGeom prst="rect">
            <a:avLst/>
          </a:prstGeom>
          <a:noFill/>
        </p:spPr>
        <p:txBody>
          <a:bodyPr wrap="square" rtlCol="0">
            <a:spAutoFit/>
          </a:bodyPr>
          <a:lstStyle/>
          <a:p>
            <a:pPr algn="ctr"/>
            <a:r>
              <a:rPr lang="en-US" sz="2000" dirty="0">
                <a:solidFill>
                  <a:srgbClr val="0F7380"/>
                </a:solidFill>
                <a:latin typeface="Arial" panose="020B0604020202020204" pitchFamily="34" charset="0"/>
                <a:cs typeface="Arial" panose="020B0604020202020204" pitchFamily="34" charset="0"/>
              </a:rPr>
              <a:t>April 2017</a:t>
            </a:r>
            <a:r>
              <a:rPr lang="en-US" dirty="0">
                <a:solidFill>
                  <a:srgbClr val="0F7380"/>
                </a:solidFill>
                <a:latin typeface="Gotham Book" pitchFamily="50" charset="0"/>
                <a:cs typeface="Gotham Book" pitchFamily="50" charset="0"/>
              </a:rPr>
              <a:t>	</a:t>
            </a:r>
            <a:endParaRPr lang="en-US" dirty="0"/>
          </a:p>
        </p:txBody>
      </p:sp>
    </p:spTree>
    <p:extLst>
      <p:ext uri="{BB962C8B-B14F-4D97-AF65-F5344CB8AC3E}">
        <p14:creationId xmlns:p14="http://schemas.microsoft.com/office/powerpoint/2010/main" val="57949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1092</Words>
  <Application>Microsoft Office PowerPoint</Application>
  <PresentationFormat>Widescreen</PresentationFormat>
  <Paragraphs>127</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Gotham Book</vt:lpstr>
      <vt:lpstr>Gotham Extra Light</vt:lpstr>
      <vt:lpstr>Papyrus</vt:lpstr>
      <vt:lpstr>Wingdings</vt:lpstr>
      <vt:lpstr>Office Theme</vt:lpstr>
      <vt:lpstr> Healthy Watershed Initiatives for Diverse Communities </vt:lpstr>
      <vt:lpstr>How to Approach Community Engagement?</vt:lpstr>
      <vt:lpstr>National Aquarium: Urban Conservation</vt:lpstr>
      <vt:lpstr>South Baltimore Community Engagment and Environmental Stewardship Project</vt:lpstr>
      <vt:lpstr>PowerPoint Presentation</vt:lpstr>
      <vt:lpstr>Masonville Cove Small Watershed Action Plan </vt:lpstr>
      <vt:lpstr>PowerPoint Presentation</vt:lpstr>
      <vt:lpstr>PowerPoint Presentation</vt:lpstr>
      <vt:lpstr>PowerPoint Presentation</vt:lpstr>
      <vt:lpstr>PowerPoint Presentation</vt:lpstr>
      <vt:lpstr>Trash Free Potomac Watershed</vt:lpstr>
      <vt:lpstr>Focus Groups</vt:lpstr>
      <vt:lpstr>Developing Partnerships</vt:lpstr>
      <vt:lpstr>Collaborative Programs</vt:lpstr>
      <vt:lpstr>Expanding Partnerships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Baltimore Community Engagment and Environmental Stewardship Project</dc:title>
  <dc:creator>Bennett, Curtis</dc:creator>
  <cp:lastModifiedBy>Bennett, Curtis</cp:lastModifiedBy>
  <cp:revision>66</cp:revision>
  <cp:lastPrinted>2017-02-01T22:31:28Z</cp:lastPrinted>
  <dcterms:created xsi:type="dcterms:W3CDTF">2016-10-27T13:47:34Z</dcterms:created>
  <dcterms:modified xsi:type="dcterms:W3CDTF">2017-05-16T21:38:20Z</dcterms:modified>
</cp:coreProperties>
</file>